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8" r:id="rId3"/>
    <p:sldId id="259" r:id="rId4"/>
    <p:sldId id="269" r:id="rId5"/>
    <p:sldId id="270" r:id="rId6"/>
    <p:sldId id="271" r:id="rId7"/>
    <p:sldId id="257" r:id="rId8"/>
    <p:sldId id="272" r:id="rId9"/>
    <p:sldId id="260" r:id="rId10"/>
    <p:sldId id="262" r:id="rId11"/>
    <p:sldId id="261" r:id="rId12"/>
    <p:sldId id="275" r:id="rId13"/>
    <p:sldId id="265" r:id="rId14"/>
    <p:sldId id="263" r:id="rId15"/>
    <p:sldId id="273" r:id="rId16"/>
    <p:sldId id="274" r:id="rId17"/>
    <p:sldId id="267" r:id="rId18"/>
    <p:sldId id="279" r:id="rId19"/>
    <p:sldId id="276" r:id="rId20"/>
    <p:sldId id="280" r:id="rId21"/>
    <p:sldId id="281"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5" autoAdjust="0"/>
    <p:restoredTop sz="93957" autoAdjust="0"/>
  </p:normalViewPr>
  <p:slideViewPr>
    <p:cSldViewPr snapToGrid="0">
      <p:cViewPr varScale="1">
        <p:scale>
          <a:sx n="68" d="100"/>
          <a:sy n="68" d="100"/>
        </p:scale>
        <p:origin x="14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AE911-46E5-8C40-939D-0392318F640E}" type="datetimeFigureOut">
              <a:rPr kumimoji="1" lang="ja-JP" altLang="en-US" smtClean="0"/>
              <a:t>2025/2/28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EF8A0-139A-C643-A3D6-82D918866B02}" type="slidenum">
              <a:rPr kumimoji="1" lang="ja-JP" altLang="en-US" smtClean="0"/>
              <a:t>‹#›</a:t>
            </a:fld>
            <a:endParaRPr kumimoji="1" lang="ja-JP" altLang="en-US"/>
          </a:p>
        </p:txBody>
      </p:sp>
    </p:spTree>
    <p:extLst>
      <p:ext uri="{BB962C8B-B14F-4D97-AF65-F5344CB8AC3E}">
        <p14:creationId xmlns:p14="http://schemas.microsoft.com/office/powerpoint/2010/main" val="10297071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刷新前は左に、右に学内（緑）のメニューリストがある</a:t>
            </a:r>
            <a:r>
              <a:rPr lang="en-US" altLang="ja-JP" sz="1200" dirty="0">
                <a:effectLst/>
                <a:latin typeface="Times New Roman" panose="02020603050405020304" pitchFamily="18" charset="0"/>
                <a:ea typeface="ＭＳ Ｐ明朝" panose="02020600040205080304" pitchFamily="18" charset="-128"/>
              </a:rPr>
              <a:t>3</a:t>
            </a: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カラム構成のデザインを採用、以前の更新当時はレスポンシブデザインの必要性がそれほどなかったため、スマートフォン等で見ることを考慮しておらず、メイン部分の表示が小さく見にくい状態となっていた</a:t>
            </a:r>
            <a:r>
              <a:rPr lang="ja-JP" altLang="ja-JP">
                <a:effectLst/>
              </a:rPr>
              <a:t>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7AAEF8A0-139A-C643-A3D6-82D918866B02}" type="slidenum">
              <a:rPr kumimoji="1" lang="ja-JP" altLang="en-US" smtClean="0"/>
              <a:t>3</a:t>
            </a:fld>
            <a:endParaRPr kumimoji="1" lang="ja-JP" altLang="en-US"/>
          </a:p>
        </p:txBody>
      </p:sp>
    </p:spTree>
    <p:extLst>
      <p:ext uri="{BB962C8B-B14F-4D97-AF65-F5344CB8AC3E}">
        <p14:creationId xmlns:p14="http://schemas.microsoft.com/office/powerpoint/2010/main" val="86653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B8DF-3ABD-5612-A83A-B4AA937586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8EAB6E-CBD7-2C98-E798-DE7E28F769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4077370-EA4D-1AF9-2E6F-1B97E3025E02}"/>
              </a:ext>
            </a:extLst>
          </p:cNvPr>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a:extLst>
              <a:ext uri="{FF2B5EF4-FFF2-40B4-BE49-F238E27FC236}">
                <a16:creationId xmlns:a16="http://schemas.microsoft.com/office/drawing/2014/main" id="{93BDE372-9EAB-603E-8047-1C1EAA2A7B7A}"/>
              </a:ext>
            </a:extLst>
          </p:cNvPr>
          <p:cNvSpPr>
            <a:spLocks noGrp="1"/>
          </p:cNvSpPr>
          <p:nvPr>
            <p:ph type="sldNum" sz="quarter" idx="5"/>
          </p:nvPr>
        </p:nvSpPr>
        <p:spPr/>
        <p:txBody>
          <a:bodyPr/>
          <a:lstStyle/>
          <a:p>
            <a:fld id="{7AAEF8A0-139A-C643-A3D6-82D918866B02}" type="slidenum">
              <a:rPr kumimoji="1" lang="ja-JP" altLang="en-US" smtClean="0"/>
              <a:t>19</a:t>
            </a:fld>
            <a:endParaRPr kumimoji="1" lang="ja-JP" altLang="en-US"/>
          </a:p>
        </p:txBody>
      </p:sp>
    </p:spTree>
    <p:extLst>
      <p:ext uri="{BB962C8B-B14F-4D97-AF65-F5344CB8AC3E}">
        <p14:creationId xmlns:p14="http://schemas.microsoft.com/office/powerpoint/2010/main" val="68854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ACC3-D050-0374-719F-210CF2FEB9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EEE80-2E62-32AF-395E-14615575A7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1FE37CA-8D70-AED6-2D42-FB4F313B4D1E}"/>
              </a:ext>
            </a:extLst>
          </p:cNvPr>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a:extLst>
              <a:ext uri="{FF2B5EF4-FFF2-40B4-BE49-F238E27FC236}">
                <a16:creationId xmlns:a16="http://schemas.microsoft.com/office/drawing/2014/main" id="{40625345-AE23-51CD-2CC7-E0A0252215AB}"/>
              </a:ext>
            </a:extLst>
          </p:cNvPr>
          <p:cNvSpPr>
            <a:spLocks noGrp="1"/>
          </p:cNvSpPr>
          <p:nvPr>
            <p:ph type="sldNum" sz="quarter" idx="5"/>
          </p:nvPr>
        </p:nvSpPr>
        <p:spPr/>
        <p:txBody>
          <a:bodyPr/>
          <a:lstStyle/>
          <a:p>
            <a:fld id="{7AAEF8A0-139A-C643-A3D6-82D918866B02}" type="slidenum">
              <a:rPr kumimoji="1" lang="ja-JP" altLang="en-US" smtClean="0"/>
              <a:t>20</a:t>
            </a:fld>
            <a:endParaRPr kumimoji="1" lang="ja-JP" altLang="en-US"/>
          </a:p>
        </p:txBody>
      </p:sp>
    </p:spTree>
    <p:extLst>
      <p:ext uri="{BB962C8B-B14F-4D97-AF65-F5344CB8AC3E}">
        <p14:creationId xmlns:p14="http://schemas.microsoft.com/office/powerpoint/2010/main" val="334046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4CAF-AC1E-E59D-0CB5-3E545BB5FA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E5B4496-1D93-E00F-9E7D-8A883300E3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E22AA8-48BD-846D-86E3-5076074FA8B2}"/>
              </a:ext>
            </a:extLst>
          </p:cNvPr>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a:extLst>
              <a:ext uri="{FF2B5EF4-FFF2-40B4-BE49-F238E27FC236}">
                <a16:creationId xmlns:a16="http://schemas.microsoft.com/office/drawing/2014/main" id="{26E5B559-0742-C284-5696-F63192559AD9}"/>
              </a:ext>
            </a:extLst>
          </p:cNvPr>
          <p:cNvSpPr>
            <a:spLocks noGrp="1"/>
          </p:cNvSpPr>
          <p:nvPr>
            <p:ph type="sldNum" sz="quarter" idx="5"/>
          </p:nvPr>
        </p:nvSpPr>
        <p:spPr/>
        <p:txBody>
          <a:bodyPr/>
          <a:lstStyle/>
          <a:p>
            <a:fld id="{7AAEF8A0-139A-C643-A3D6-82D918866B02}" type="slidenum">
              <a:rPr kumimoji="1" lang="ja-JP" altLang="en-US" smtClean="0"/>
              <a:t>21</a:t>
            </a:fld>
            <a:endParaRPr kumimoji="1" lang="ja-JP" altLang="en-US"/>
          </a:p>
        </p:txBody>
      </p:sp>
    </p:spTree>
    <p:extLst>
      <p:ext uri="{BB962C8B-B14F-4D97-AF65-F5344CB8AC3E}">
        <p14:creationId xmlns:p14="http://schemas.microsoft.com/office/powerpoint/2010/main" val="1788593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1134-EB1D-F648-2CC8-59E5E542F1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A0FEF5-D480-48B4-86ED-4A36A032C6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46EEE67-0799-BA63-26D2-B60F7E6905AA}"/>
              </a:ext>
            </a:extLst>
          </p:cNvPr>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a:extLst>
              <a:ext uri="{FF2B5EF4-FFF2-40B4-BE49-F238E27FC236}">
                <a16:creationId xmlns:a16="http://schemas.microsoft.com/office/drawing/2014/main" id="{B420EE19-345E-4D9C-A752-51558A3E836C}"/>
              </a:ext>
            </a:extLst>
          </p:cNvPr>
          <p:cNvSpPr>
            <a:spLocks noGrp="1"/>
          </p:cNvSpPr>
          <p:nvPr>
            <p:ph type="sldNum" sz="quarter" idx="5"/>
          </p:nvPr>
        </p:nvSpPr>
        <p:spPr/>
        <p:txBody>
          <a:bodyPr/>
          <a:lstStyle/>
          <a:p>
            <a:fld id="{7AAEF8A0-139A-C643-A3D6-82D918866B02}" type="slidenum">
              <a:rPr kumimoji="1" lang="ja-JP" altLang="en-US" smtClean="0"/>
              <a:t>22</a:t>
            </a:fld>
            <a:endParaRPr kumimoji="1" lang="ja-JP" altLang="en-US"/>
          </a:p>
        </p:txBody>
      </p:sp>
    </p:spTree>
    <p:extLst>
      <p:ext uri="{BB962C8B-B14F-4D97-AF65-F5344CB8AC3E}">
        <p14:creationId xmlns:p14="http://schemas.microsoft.com/office/powerpoint/2010/main" val="426761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B4C23-F264-3348-068B-5645AF4DA4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32F0A7-AC74-1750-B43C-58CA985780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6D65CE-7C42-832F-E5E2-5EE304F9AC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刷新前は左に、右に学内（緑）のメニューリストがある</a:t>
            </a:r>
            <a:r>
              <a:rPr lang="en-US" altLang="ja-JP" sz="1200" dirty="0">
                <a:effectLst/>
                <a:latin typeface="Times New Roman" panose="02020603050405020304" pitchFamily="18" charset="0"/>
                <a:ea typeface="ＭＳ Ｐ明朝" panose="02020600040205080304" pitchFamily="18" charset="-128"/>
              </a:rPr>
              <a:t>3</a:t>
            </a: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カラム構成のデザインを採用、以前の更新当時はレスポンシブデザインの必要性がそれほどなかったため、スマートフォン等で見ることを考慮しておらず、メイン部分の表示が小さく見にくい状態となっていた</a:t>
            </a:r>
            <a:r>
              <a:rPr lang="ja-JP" altLang="ja-JP">
                <a:effectLst/>
              </a:rPr>
              <a:t> </a:t>
            </a:r>
            <a:endParaRPr lang="ja-JP" altLang="en-US"/>
          </a:p>
          <a:p>
            <a:endParaRPr kumimoji="1" lang="ja-JP" altLang="en-US"/>
          </a:p>
        </p:txBody>
      </p:sp>
      <p:sp>
        <p:nvSpPr>
          <p:cNvPr id="4" name="スライド番号プレースホルダー 3">
            <a:extLst>
              <a:ext uri="{FF2B5EF4-FFF2-40B4-BE49-F238E27FC236}">
                <a16:creationId xmlns:a16="http://schemas.microsoft.com/office/drawing/2014/main" id="{D9148B94-6B4F-3593-2128-CFD3889BEBFE}"/>
              </a:ext>
            </a:extLst>
          </p:cNvPr>
          <p:cNvSpPr>
            <a:spLocks noGrp="1"/>
          </p:cNvSpPr>
          <p:nvPr>
            <p:ph type="sldNum" sz="quarter" idx="5"/>
          </p:nvPr>
        </p:nvSpPr>
        <p:spPr/>
        <p:txBody>
          <a:bodyPr/>
          <a:lstStyle/>
          <a:p>
            <a:fld id="{7AAEF8A0-139A-C643-A3D6-82D918866B02}" type="slidenum">
              <a:rPr kumimoji="1" lang="ja-JP" altLang="en-US" smtClean="0"/>
              <a:t>4</a:t>
            </a:fld>
            <a:endParaRPr kumimoji="1" lang="ja-JP" altLang="en-US"/>
          </a:p>
        </p:txBody>
      </p:sp>
    </p:spTree>
    <p:extLst>
      <p:ext uri="{BB962C8B-B14F-4D97-AF65-F5344CB8AC3E}">
        <p14:creationId xmlns:p14="http://schemas.microsoft.com/office/powerpoint/2010/main" val="336785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a:effectLst/>
                <a:latin typeface="Times New Roman" panose="02020603050405020304" pitchFamily="18" charset="0"/>
                <a:ea typeface="ＭＳ Ｐ明朝" panose="02020600040205080304" pitchFamily="18" charset="-128"/>
                <a:cs typeface="Times New Roman" panose="02020603050405020304" pitchFamily="18" charset="0"/>
              </a:rPr>
              <a:t>学外から学内情報を閲覧することができないため、学内情報はタブリンクとし、鍵マークを付けておくことで外部からアクセスできないことをイメージで表している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7AAEF8A0-139A-C643-A3D6-82D918866B02}" type="slidenum">
              <a:rPr kumimoji="1" lang="ja-JP" altLang="en-US" smtClean="0"/>
              <a:t>9</a:t>
            </a:fld>
            <a:endParaRPr kumimoji="1" lang="ja-JP" altLang="en-US"/>
          </a:p>
        </p:txBody>
      </p:sp>
    </p:spTree>
    <p:extLst>
      <p:ext uri="{BB962C8B-B14F-4D97-AF65-F5344CB8AC3E}">
        <p14:creationId xmlns:p14="http://schemas.microsoft.com/office/powerpoint/2010/main" val="374735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トップページはニュースのほかに技術部長挨拶や、技術部紹介などが</a:t>
            </a:r>
            <a:r>
              <a:rPr lang="en-US" altLang="ja-JP" sz="1200" dirty="0">
                <a:effectLst/>
                <a:latin typeface="Times New Roman" panose="02020603050405020304" pitchFamily="18" charset="0"/>
                <a:ea typeface="ＭＳ Ｐ明朝" panose="02020600040205080304" pitchFamily="18" charset="-128"/>
              </a:rPr>
              <a:t>1</a:t>
            </a:r>
            <a:r>
              <a:rPr lang="ja-JP" altLang="ja-JP" sz="1200">
                <a:effectLst/>
                <a:latin typeface="Times New Roman" panose="02020603050405020304" pitchFamily="18" charset="0"/>
                <a:ea typeface="ＭＳ Ｐ明朝" panose="02020600040205080304" pitchFamily="18" charset="-128"/>
                <a:cs typeface="Times New Roman" panose="02020603050405020304" pitchFamily="18" charset="0"/>
              </a:rPr>
              <a:t>ページに収まっており、スクロールすることで技術部がどういうものか、どのような活動を行っているのかが分かるようになっている。また近年、技術職員の採用数も増えており、技術職員とはどのような仕事をしているのかを知りたい方のために、現技術職員の業務紹介のページを有志で用意している。</a:t>
            </a:r>
            <a:r>
              <a:rPr lang="ja-JP" altLang="ja-JP">
                <a:effectLst/>
              </a:rPr>
              <a:t>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7AAEF8A0-139A-C643-A3D6-82D918866B02}" type="slidenum">
              <a:rPr kumimoji="1" lang="ja-JP" altLang="en-US" smtClean="0"/>
              <a:t>10</a:t>
            </a:fld>
            <a:endParaRPr kumimoji="1" lang="ja-JP" altLang="en-US"/>
          </a:p>
        </p:txBody>
      </p:sp>
    </p:spTree>
    <p:extLst>
      <p:ext uri="{BB962C8B-B14F-4D97-AF65-F5344CB8AC3E}">
        <p14:creationId xmlns:p14="http://schemas.microsoft.com/office/powerpoint/2010/main" val="108165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BC9D-46E4-701A-7AFB-B408D7DAB8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0752BF-B5FD-70FF-7E84-C853E64BA2B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931564-DEB3-E564-6C01-C7319C86F395}"/>
              </a:ext>
            </a:extLst>
          </p:cNvPr>
          <p:cNvSpPr>
            <a:spLocks noGrp="1"/>
          </p:cNvSpPr>
          <p:nvPr>
            <p:ph type="body" idx="1"/>
          </p:nvPr>
        </p:nvSpPr>
        <p:spPr/>
        <p:txBody>
          <a:bodyPr/>
          <a:lstStyle/>
          <a:p>
            <a:r>
              <a:rPr lang="ja-JP" altLang="ja-JP" sz="1800">
                <a:effectLst/>
                <a:latin typeface="Times New Roman" panose="02020603050405020304" pitchFamily="18" charset="0"/>
                <a:ea typeface="ＭＳ Ｐ明朝" panose="02020600040205080304" pitchFamily="18" charset="-128"/>
                <a:cs typeface="Times New Roman" panose="02020603050405020304" pitchFamily="18" charset="0"/>
              </a:rPr>
              <a:t>学外から学内情報を閲覧することができないため、学内情報はタブリンクとし、鍵マークを付けておくことで外部からアクセスできないことをイメージで表している</a:t>
            </a:r>
            <a:r>
              <a:rPr lang="ja-JP" altLang="ja-JP">
                <a:effectLst/>
              </a:rPr>
              <a:t> </a:t>
            </a:r>
            <a:endParaRPr kumimoji="1" lang="ja-JP" altLang="en-US"/>
          </a:p>
        </p:txBody>
      </p:sp>
      <p:sp>
        <p:nvSpPr>
          <p:cNvPr id="4" name="スライド番号プレースホルダー 3">
            <a:extLst>
              <a:ext uri="{FF2B5EF4-FFF2-40B4-BE49-F238E27FC236}">
                <a16:creationId xmlns:a16="http://schemas.microsoft.com/office/drawing/2014/main" id="{34E4E3E4-F5B1-9E49-9C11-EFA7CF1ED132}"/>
              </a:ext>
            </a:extLst>
          </p:cNvPr>
          <p:cNvSpPr>
            <a:spLocks noGrp="1"/>
          </p:cNvSpPr>
          <p:nvPr>
            <p:ph type="sldNum" sz="quarter" idx="5"/>
          </p:nvPr>
        </p:nvSpPr>
        <p:spPr/>
        <p:txBody>
          <a:bodyPr/>
          <a:lstStyle/>
          <a:p>
            <a:fld id="{7AAEF8A0-139A-C643-A3D6-82D918866B02}" type="slidenum">
              <a:rPr kumimoji="1" lang="ja-JP" altLang="en-US" smtClean="0"/>
              <a:t>11</a:t>
            </a:fld>
            <a:endParaRPr kumimoji="1" lang="ja-JP" altLang="en-US"/>
          </a:p>
        </p:txBody>
      </p:sp>
    </p:spTree>
    <p:extLst>
      <p:ext uri="{BB962C8B-B14F-4D97-AF65-F5344CB8AC3E}">
        <p14:creationId xmlns:p14="http://schemas.microsoft.com/office/powerpoint/2010/main" val="145649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12C45-4D30-563C-45EF-953ABE849A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592D43-68B9-A07C-6B83-29B110724A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CE167A-3174-9721-5DED-811A3468F226}"/>
              </a:ext>
            </a:extLst>
          </p:cNvPr>
          <p:cNvSpPr>
            <a:spLocks noGrp="1"/>
          </p:cNvSpPr>
          <p:nvPr>
            <p:ph type="body" idx="1"/>
          </p:nvPr>
        </p:nvSpPr>
        <p:spPr/>
        <p:txBody>
          <a:bodyPr/>
          <a:lstStyle/>
          <a:p>
            <a:r>
              <a:rPr lang="ja-JP" altLang="ja-JP" sz="1800">
                <a:effectLst/>
                <a:latin typeface="Times New Roman" panose="02020603050405020304" pitchFamily="18" charset="0"/>
                <a:ea typeface="ＭＳ Ｐ明朝" panose="02020600040205080304" pitchFamily="18" charset="-128"/>
                <a:cs typeface="Times New Roman" panose="02020603050405020304" pitchFamily="18" charset="0"/>
              </a:rPr>
              <a:t>学外から学内情報を閲覧することができないため、学内情報はタブリンクとし、鍵マークを付けておくことで外部からアクセスできないことをイメージで表している</a:t>
            </a:r>
            <a:r>
              <a:rPr lang="ja-JP" altLang="ja-JP">
                <a:effectLst/>
              </a:rPr>
              <a:t> </a:t>
            </a:r>
            <a:endParaRPr kumimoji="1" lang="ja-JP" altLang="en-US"/>
          </a:p>
        </p:txBody>
      </p:sp>
      <p:sp>
        <p:nvSpPr>
          <p:cNvPr id="4" name="スライド番号プレースホルダー 3">
            <a:extLst>
              <a:ext uri="{FF2B5EF4-FFF2-40B4-BE49-F238E27FC236}">
                <a16:creationId xmlns:a16="http://schemas.microsoft.com/office/drawing/2014/main" id="{A97F6598-850E-8968-5259-866F5C8881F0}"/>
              </a:ext>
            </a:extLst>
          </p:cNvPr>
          <p:cNvSpPr>
            <a:spLocks noGrp="1"/>
          </p:cNvSpPr>
          <p:nvPr>
            <p:ph type="sldNum" sz="quarter" idx="5"/>
          </p:nvPr>
        </p:nvSpPr>
        <p:spPr/>
        <p:txBody>
          <a:bodyPr/>
          <a:lstStyle/>
          <a:p>
            <a:fld id="{7AAEF8A0-139A-C643-A3D6-82D918866B02}" type="slidenum">
              <a:rPr kumimoji="1" lang="ja-JP" altLang="en-US" smtClean="0"/>
              <a:t>12</a:t>
            </a:fld>
            <a:endParaRPr kumimoji="1" lang="ja-JP" altLang="en-US"/>
          </a:p>
        </p:txBody>
      </p:sp>
    </p:spTree>
    <p:extLst>
      <p:ext uri="{BB962C8B-B14F-4D97-AF65-F5344CB8AC3E}">
        <p14:creationId xmlns:p14="http://schemas.microsoft.com/office/powerpoint/2010/main" val="208805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a:effectLst/>
                <a:latin typeface="Times New Roman" panose="02020603050405020304" pitchFamily="18" charset="0"/>
                <a:ea typeface="ＭＳ Ｐ明朝" panose="02020600040205080304" pitchFamily="18" charset="-128"/>
                <a:cs typeface="Times New Roman" panose="02020603050405020304" pitchFamily="18" charset="0"/>
              </a:rPr>
              <a:t>刷新後は</a:t>
            </a:r>
            <a:r>
              <a:rPr lang="en-US" altLang="ja-JP" sz="1800" dirty="0">
                <a:effectLst/>
                <a:latin typeface="Times New Roman" panose="02020603050405020304" pitchFamily="18" charset="0"/>
                <a:ea typeface="ＭＳ Ｐ明朝" panose="02020600040205080304" pitchFamily="18" charset="-128"/>
              </a:rPr>
              <a:t>JavaScript</a:t>
            </a:r>
            <a:r>
              <a:rPr lang="ja-JP" altLang="ja-JP" sz="1800">
                <a:effectLst/>
                <a:latin typeface="Times New Roman" panose="02020603050405020304" pitchFamily="18" charset="0"/>
                <a:ea typeface="ＭＳ Ｐ明朝" panose="02020600040205080304" pitchFamily="18" charset="-128"/>
                <a:cs typeface="Times New Roman" panose="02020603050405020304" pitchFamily="18" charset="0"/>
              </a:rPr>
              <a:t>によって表示項目数を限定し、過去のニュースリンクは自動的に表示されない仕様となっている。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7AAEF8A0-139A-C643-A3D6-82D918866B02}" type="slidenum">
              <a:rPr kumimoji="1" lang="ja-JP" altLang="en-US" smtClean="0"/>
              <a:t>13</a:t>
            </a:fld>
            <a:endParaRPr kumimoji="1" lang="ja-JP" altLang="en-US"/>
          </a:p>
        </p:txBody>
      </p:sp>
    </p:spTree>
    <p:extLst>
      <p:ext uri="{BB962C8B-B14F-4D97-AF65-F5344CB8AC3E}">
        <p14:creationId xmlns:p14="http://schemas.microsoft.com/office/powerpoint/2010/main" val="137126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7AAEF8A0-139A-C643-A3D6-82D918866B02}" type="slidenum">
              <a:rPr kumimoji="1" lang="ja-JP" altLang="en-US" smtClean="0"/>
              <a:t>17</a:t>
            </a:fld>
            <a:endParaRPr kumimoji="1" lang="ja-JP" altLang="en-US"/>
          </a:p>
        </p:txBody>
      </p:sp>
    </p:spTree>
    <p:extLst>
      <p:ext uri="{BB962C8B-B14F-4D97-AF65-F5344CB8AC3E}">
        <p14:creationId xmlns:p14="http://schemas.microsoft.com/office/powerpoint/2010/main" val="410589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DD883-A34E-218E-563C-00F4C13B65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010429-1CBD-C386-F1CB-9ED90EDBB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46EBB6-459E-74D6-EDB6-67841CCA8E0E}"/>
              </a:ext>
            </a:extLst>
          </p:cNvPr>
          <p:cNvSpPr>
            <a:spLocks noGrp="1"/>
          </p:cNvSpPr>
          <p:nvPr>
            <p:ph type="body" idx="1"/>
          </p:nvPr>
        </p:nvSpPr>
        <p:spPr/>
        <p:txBody>
          <a:bodyPr/>
          <a:lstStyle/>
          <a:p>
            <a:pPr algn="just"/>
            <a:r>
              <a:rPr lang="ja-JP" altLang="ja-JP" sz="1800" kern="100" spc="50">
                <a:effectLst/>
                <a:latin typeface="Times New Roman" panose="02020603050405020304" pitchFamily="18" charset="0"/>
                <a:ea typeface="ＭＳ Ｐ明朝" panose="02020600040205080304" pitchFamily="18" charset="-128"/>
                <a:cs typeface="Times New Roman" panose="02020603050405020304" pitchFamily="18" charset="0"/>
              </a:rPr>
              <a:t>謝辞</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pPr marL="179705" indent="158750" algn="just"/>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今回の研修で、月</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1</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回の</a:t>
            </a:r>
            <a:r>
              <a:rPr lang="en-US" altLang="ja-JP" sz="1800" kern="100" spc="60" dirty="0">
                <a:effectLst/>
                <a:latin typeface="Times New Roman" panose="02020603050405020304" pitchFamily="18" charset="0"/>
                <a:ea typeface="ＭＳ Ｐ明朝" panose="02020600040205080304" pitchFamily="18" charset="-128"/>
                <a:cs typeface="Times New Roman" panose="02020603050405020304" pitchFamily="18" charset="0"/>
              </a:rPr>
              <a:t>Web</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ミーティングにて講師を務めてくださった</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弓削田公司氏には工学系技術部</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HP</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の刷新と最新の</a:t>
            </a:r>
            <a:r>
              <a:rPr lang="en-US" altLang="ja-JP" sz="1800" kern="100" dirty="0">
                <a:effectLst/>
                <a:latin typeface="Century" panose="02040604050505020304" pitchFamily="18" charset="0"/>
                <a:ea typeface="ＭＳ 明朝" panose="02020609040205080304" pitchFamily="49" charset="-128"/>
                <a:cs typeface="Times New Roman" panose="02020603050405020304" pitchFamily="18" charset="0"/>
              </a:rPr>
              <a:t>Web</a:t>
            </a:r>
            <a:r>
              <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rPr>
              <a:t>技術に関するいろいろをご教授いただきました。誠に感謝いたします。またこの技術研修には</a:t>
            </a:r>
            <a:r>
              <a:rPr lang="en-US" altLang="ja-JP" sz="1800" kern="100" dirty="0">
                <a:effectLst/>
                <a:latin typeface="Times New Roman" panose="02020603050405020304" pitchFamily="18" charset="0"/>
                <a:ea typeface="ＭＳ Ｐ明朝" panose="02020600040205080304" pitchFamily="18" charset="-128"/>
                <a:cs typeface="Times New Roman" panose="02020603050405020304" pitchFamily="18" charset="0"/>
              </a:rPr>
              <a:t>2023</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年度</a:t>
            </a:r>
            <a:r>
              <a:rPr lang="ja-JP" altLang="ja-JP" sz="1800" kern="100" spc="60">
                <a:effectLst/>
                <a:latin typeface="Times New Roman" panose="02020603050405020304" pitchFamily="18" charset="0"/>
                <a:ea typeface="ＭＳ Ｐ明朝" panose="02020600040205080304" pitchFamily="18" charset="-128"/>
                <a:cs typeface="Times New Roman" panose="02020603050405020304" pitchFamily="18" charset="0"/>
              </a:rPr>
              <a:t>工学系研究科技術部プロジェクト研修</a:t>
            </a:r>
            <a:r>
              <a:rPr lang="ja-JP" altLang="ja-JP" sz="1800" kern="100">
                <a:effectLst/>
                <a:latin typeface="Times New Roman" panose="02020603050405020304" pitchFamily="18" charset="0"/>
                <a:ea typeface="ＭＳ Ｐ明朝" panose="02020600040205080304" pitchFamily="18" charset="-128"/>
                <a:cs typeface="Times New Roman" panose="02020603050405020304" pitchFamily="18" charset="0"/>
              </a:rPr>
              <a:t>を活用させていただきました。ありがとうございました。</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endParaRPr kumimoji="1" lang="ja-JP" altLang="en-US"/>
          </a:p>
        </p:txBody>
      </p:sp>
      <p:sp>
        <p:nvSpPr>
          <p:cNvPr id="4" name="スライド番号プレースホルダー 3">
            <a:extLst>
              <a:ext uri="{FF2B5EF4-FFF2-40B4-BE49-F238E27FC236}">
                <a16:creationId xmlns:a16="http://schemas.microsoft.com/office/drawing/2014/main" id="{222A7C0F-D464-4FAD-9B50-7401CD37E711}"/>
              </a:ext>
            </a:extLst>
          </p:cNvPr>
          <p:cNvSpPr>
            <a:spLocks noGrp="1"/>
          </p:cNvSpPr>
          <p:nvPr>
            <p:ph type="sldNum" sz="quarter" idx="5"/>
          </p:nvPr>
        </p:nvSpPr>
        <p:spPr/>
        <p:txBody>
          <a:bodyPr/>
          <a:lstStyle/>
          <a:p>
            <a:fld id="{7AAEF8A0-139A-C643-A3D6-82D918866B02}" type="slidenum">
              <a:rPr kumimoji="1" lang="ja-JP" altLang="en-US" smtClean="0"/>
              <a:t>18</a:t>
            </a:fld>
            <a:endParaRPr kumimoji="1" lang="ja-JP" altLang="en-US"/>
          </a:p>
        </p:txBody>
      </p:sp>
    </p:spTree>
    <p:extLst>
      <p:ext uri="{BB962C8B-B14F-4D97-AF65-F5344CB8AC3E}">
        <p14:creationId xmlns:p14="http://schemas.microsoft.com/office/powerpoint/2010/main" val="123829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63832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32887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33300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108574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32346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79340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89271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28718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2590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296745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2BEFA3E-91DF-ED42-BB3E-D2A7FA070D21}" type="datetimeFigureOut">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432925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BEFA3E-91DF-ED42-BB3E-D2A7FA070D21}" type="datetimeFigureOut">
              <a:rPr kumimoji="1" lang="ja-JP" altLang="en-US" smtClean="0"/>
              <a:t>2025/2/28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33204A-FA64-3545-8DA0-7EEC15E81BBC}" type="slidenum">
              <a:rPr kumimoji="1" lang="ja-JP" altLang="en-US" smtClean="0"/>
              <a:t>‹#›</a:t>
            </a:fld>
            <a:endParaRPr kumimoji="1" lang="ja-JP" altLang="en-US"/>
          </a:p>
        </p:txBody>
      </p:sp>
    </p:spTree>
    <p:extLst>
      <p:ext uri="{BB962C8B-B14F-4D97-AF65-F5344CB8AC3E}">
        <p14:creationId xmlns:p14="http://schemas.microsoft.com/office/powerpoint/2010/main" val="39019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ttc.t.u-tokyo.ac.jp/ttc/public/"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forest.watch.impress.co.jp/library/software/ffftp/" TargetMode="External"/><Relationship Id="rId4" Type="http://schemas.openxmlformats.org/officeDocument/2006/relationships/hyperlink" Target="https://git-scm.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ttc.t.u-tokyo.ac.jp/ttc/publi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デスクトップパソコン｜フリー写真素材">
            <a:extLst>
              <a:ext uri="{FF2B5EF4-FFF2-40B4-BE49-F238E27FC236}">
                <a16:creationId xmlns:a16="http://schemas.microsoft.com/office/drawing/2014/main" id="{AC903396-8B42-7F44-6DD3-8467A4FA0B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6" t="11002" r="13903" b="-556"/>
          <a:stretch/>
        </p:blipFill>
        <p:spPr bwMode="auto">
          <a:xfrm>
            <a:off x="0" y="-187377"/>
            <a:ext cx="9166970" cy="704537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AF4EC5D-0A26-BE51-538D-8B6E9D94453C}"/>
              </a:ext>
            </a:extLst>
          </p:cNvPr>
          <p:cNvSpPr txBox="1"/>
          <p:nvPr/>
        </p:nvSpPr>
        <p:spPr>
          <a:xfrm>
            <a:off x="1254846" y="1034192"/>
            <a:ext cx="6657278" cy="1984454"/>
          </a:xfrm>
          <a:prstGeom prst="rect">
            <a:avLst/>
          </a:prstGeom>
          <a:noFill/>
        </p:spPr>
        <p:txBody>
          <a:bodyPr wrap="square" rtlCol="0">
            <a:spAutoFit/>
          </a:bodyPr>
          <a:lstStyle/>
          <a:p>
            <a:pPr algn="ctr">
              <a:lnSpc>
                <a:spcPct val="150000"/>
              </a:lnSpc>
            </a:pPr>
            <a:r>
              <a:rPr lang="ja-JP" altLang="en-US" sz="3200" b="1"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工学系研究科</a:t>
            </a:r>
            <a:r>
              <a:rPr lang="ja-JP" altLang="ja-JP" sz="3200" b="1"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技術部</a:t>
            </a:r>
            <a:r>
              <a:rPr lang="en-US" altLang="ja-JP" sz="3200" b="1"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HP</a:t>
            </a:r>
            <a:r>
              <a:rPr lang="ja-JP" altLang="ja-JP" sz="3200" b="1"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の</a:t>
            </a:r>
            <a:endParaRPr lang="en-US" altLang="ja-JP" sz="3200" b="1"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algn="ctr">
              <a:lnSpc>
                <a:spcPct val="150000"/>
              </a:lnSpc>
            </a:pPr>
            <a:r>
              <a:rPr lang="ja-JP" altLang="ja-JP" sz="3200" b="1"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リニューアル</a:t>
            </a:r>
            <a:br>
              <a:rPr lang="en-US" altLang="ja-JP" sz="2800" b="1"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br>
            <a:r>
              <a:rPr lang="ja-JP" altLang="en-US" sz="2000" b="1"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デザイン変更と</a:t>
            </a:r>
            <a:r>
              <a:rPr lang="ja-JP" altLang="ja-JP" sz="2000" b="1"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更新作業の効率化</a:t>
            </a:r>
            <a:endParaRPr kumimoji="1" lang="ja-JP" altLang="en-US" sz="2000" b="1" dirty="0">
              <a:solidFill>
                <a:schemeClr val="bg1"/>
              </a:solidFill>
            </a:endParaRPr>
          </a:p>
        </p:txBody>
      </p:sp>
      <p:sp>
        <p:nvSpPr>
          <p:cNvPr id="10" name="テキスト ボックス 9">
            <a:extLst>
              <a:ext uri="{FF2B5EF4-FFF2-40B4-BE49-F238E27FC236}">
                <a16:creationId xmlns:a16="http://schemas.microsoft.com/office/drawing/2014/main" id="{65D73D5E-453E-6189-28FD-63926AE6CC29}"/>
              </a:ext>
            </a:extLst>
          </p:cNvPr>
          <p:cNvSpPr txBox="1"/>
          <p:nvPr/>
        </p:nvSpPr>
        <p:spPr>
          <a:xfrm>
            <a:off x="4049162" y="5700032"/>
            <a:ext cx="3045899" cy="1155957"/>
          </a:xfrm>
          <a:prstGeom prst="rect">
            <a:avLst/>
          </a:prstGeom>
          <a:noFill/>
        </p:spPr>
        <p:txBody>
          <a:bodyPr wrap="square">
            <a:spAutoFit/>
          </a:bodyPr>
          <a:lstStyle/>
          <a:p>
            <a:pPr latinLnBrk="1">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総合研究機構　酒井有沙</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latinLnBrk="1">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化学生命工学専攻　鳥越裕介</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latinLnBrk="1">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応用化学専攻　山㟁　崇之</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98E8FE75-8F98-23F1-0C83-672F99FCAD8E}"/>
              </a:ext>
            </a:extLst>
          </p:cNvPr>
          <p:cNvSpPr txBox="1"/>
          <p:nvPr/>
        </p:nvSpPr>
        <p:spPr>
          <a:xfrm>
            <a:off x="451154" y="5634291"/>
            <a:ext cx="4572000" cy="1155957"/>
          </a:xfrm>
          <a:prstGeom prst="rect">
            <a:avLst/>
          </a:prstGeom>
          <a:noFill/>
        </p:spPr>
        <p:txBody>
          <a:bodyPr wrap="square">
            <a:spAutoFit/>
          </a:bodyPr>
          <a:lstStyle/>
          <a:p>
            <a:pPr latinLnBrk="1">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都市工学専攻　今野　文</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マテリアル工学専攻　小口かなえ</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a:lnSpc>
                <a:spcPct val="150000"/>
              </a:lnSpc>
            </a:pPr>
            <a:r>
              <a:rPr lang="ja-JP" altLang="ja-JP" sz="1600" kern="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航空宇宙工学専攻 小林やよい</a:t>
            </a:r>
            <a:endParaRPr lang="ja-JP" altLang="ja-JP" sz="1600" kern="1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p:txBody>
      </p:sp>
      <p:pic>
        <p:nvPicPr>
          <p:cNvPr id="12" name="図 11" descr="ロゴ&#10;&#10;自動的に生成された説明">
            <a:extLst>
              <a:ext uri="{FF2B5EF4-FFF2-40B4-BE49-F238E27FC236}">
                <a16:creationId xmlns:a16="http://schemas.microsoft.com/office/drawing/2014/main" id="{D6F3A73F-7CF3-A5D5-80BA-581E97B16230}"/>
              </a:ext>
            </a:extLst>
          </p:cNvPr>
          <p:cNvPicPr>
            <a:picLocks noChangeAspect="1"/>
          </p:cNvPicPr>
          <p:nvPr/>
        </p:nvPicPr>
        <p:blipFill>
          <a:blip r:embed="rId3"/>
          <a:stretch>
            <a:fillRect/>
          </a:stretch>
        </p:blipFill>
        <p:spPr>
          <a:xfrm>
            <a:off x="7072091" y="6417752"/>
            <a:ext cx="2071909" cy="503978"/>
          </a:xfrm>
          <a:prstGeom prst="rect">
            <a:avLst/>
          </a:prstGeom>
        </p:spPr>
      </p:pic>
    </p:spTree>
    <p:extLst>
      <p:ext uri="{BB962C8B-B14F-4D97-AF65-F5344CB8AC3E}">
        <p14:creationId xmlns:p14="http://schemas.microsoft.com/office/powerpoint/2010/main" val="1711233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9EBF18F0-AE64-E460-40D1-20B427211FBC}"/>
              </a:ext>
            </a:extLst>
          </p:cNvPr>
          <p:cNvGrpSpPr/>
          <p:nvPr/>
        </p:nvGrpSpPr>
        <p:grpSpPr>
          <a:xfrm>
            <a:off x="337623" y="2152357"/>
            <a:ext cx="2759267" cy="4192172"/>
            <a:chOff x="415978" y="2689858"/>
            <a:chExt cx="2762799" cy="3291842"/>
          </a:xfrm>
        </p:grpSpPr>
        <p:sp>
          <p:nvSpPr>
            <p:cNvPr id="13" name="テキスト ボックス 12">
              <a:extLst>
                <a:ext uri="{FF2B5EF4-FFF2-40B4-BE49-F238E27FC236}">
                  <a16:creationId xmlns:a16="http://schemas.microsoft.com/office/drawing/2014/main" id="{F4E3AA4F-8E06-F103-AE1E-2EB7DEB5E323}"/>
                </a:ext>
              </a:extLst>
            </p:cNvPr>
            <p:cNvSpPr txBox="1"/>
            <p:nvPr/>
          </p:nvSpPr>
          <p:spPr>
            <a:xfrm>
              <a:off x="977626" y="3081337"/>
              <a:ext cx="2201151" cy="646331"/>
            </a:xfrm>
            <a:prstGeom prst="rect">
              <a:avLst/>
            </a:prstGeom>
            <a:noFill/>
          </p:spPr>
          <p:txBody>
            <a:bodyPr wrap="square">
              <a:spAutoFit/>
            </a:bodyPr>
            <a:lstStyle/>
            <a:p>
              <a:pPr marL="285750" indent="-285750">
                <a:buClr>
                  <a:schemeClr val="accent1"/>
                </a:buClr>
                <a:buFont typeface="Wingdings" pitchFamily="2" charset="2"/>
                <a:buChar char="Ø"/>
              </a:pPr>
              <a:r>
                <a:rPr lang="ja-JP" altLang="en-US" dirty="0">
                  <a:latin typeface="Hiragino Maru Gothic Pro W4" panose="020F0400000000000000" pitchFamily="34" charset="-128"/>
                  <a:ea typeface="Hiragino Maru Gothic Pro W4" panose="020F0400000000000000" pitchFamily="34" charset="-128"/>
                </a:rPr>
                <a:t>ニュース</a:t>
              </a:r>
              <a:endParaRPr lang="en-US" altLang="ja-JP"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ja-JP" altLang="en-US" dirty="0">
                  <a:latin typeface="Hiragino Maru Gothic Pro W4" panose="020F0400000000000000" pitchFamily="34" charset="-128"/>
                  <a:ea typeface="Hiragino Maru Gothic Pro W4" panose="020F0400000000000000" pitchFamily="34" charset="-128"/>
                </a:rPr>
                <a:t>受賞</a:t>
              </a:r>
            </a:p>
          </p:txBody>
        </p:sp>
        <p:sp>
          <p:nvSpPr>
            <p:cNvPr id="15" name="テキスト ボックス 14">
              <a:extLst>
                <a:ext uri="{FF2B5EF4-FFF2-40B4-BE49-F238E27FC236}">
                  <a16:creationId xmlns:a16="http://schemas.microsoft.com/office/drawing/2014/main" id="{3A92BA42-BD64-2FBD-C1B3-58DFD9722E7F}"/>
                </a:ext>
              </a:extLst>
            </p:cNvPr>
            <p:cNvSpPr txBox="1"/>
            <p:nvPr/>
          </p:nvSpPr>
          <p:spPr>
            <a:xfrm>
              <a:off x="672278" y="2689858"/>
              <a:ext cx="2201151" cy="369332"/>
            </a:xfrm>
            <a:prstGeom prst="rect">
              <a:avLst/>
            </a:prstGeom>
            <a:noFill/>
          </p:spPr>
          <p:txBody>
            <a:bodyPr wrap="square">
              <a:spAutoFit/>
            </a:bodyPr>
            <a:lstStyle/>
            <a:p>
              <a:r>
                <a:rPr lang="ja-JP" altLang="en-US">
                  <a:latin typeface="Hiragino Maru Gothic Pro W4" panose="020F0400000000000000" pitchFamily="34" charset="-128"/>
                  <a:ea typeface="Hiragino Maru Gothic Pro W4" panose="020F0400000000000000" pitchFamily="34" charset="-128"/>
                </a:rPr>
                <a:t>お知らせ</a:t>
              </a:r>
            </a:p>
          </p:txBody>
        </p:sp>
        <p:sp>
          <p:nvSpPr>
            <p:cNvPr id="16" name="テキスト ボックス 15">
              <a:extLst>
                <a:ext uri="{FF2B5EF4-FFF2-40B4-BE49-F238E27FC236}">
                  <a16:creationId xmlns:a16="http://schemas.microsoft.com/office/drawing/2014/main" id="{2E0CC027-40CD-7C22-CA88-E2BC219041FE}"/>
                </a:ext>
              </a:extLst>
            </p:cNvPr>
            <p:cNvSpPr txBox="1"/>
            <p:nvPr/>
          </p:nvSpPr>
          <p:spPr>
            <a:xfrm>
              <a:off x="672278" y="3790061"/>
              <a:ext cx="2201151" cy="369332"/>
            </a:xfrm>
            <a:prstGeom prst="rect">
              <a:avLst/>
            </a:prstGeom>
            <a:noFill/>
          </p:spPr>
          <p:txBody>
            <a:bodyPr wrap="square">
              <a:spAutoFit/>
            </a:bodyPr>
            <a:lstStyle/>
            <a:p>
              <a:r>
                <a:rPr lang="ja-JP" altLang="en-US">
                  <a:latin typeface="Hiragino Maru Gothic Pro W4" panose="020F0400000000000000" pitchFamily="34" charset="-128"/>
                  <a:ea typeface="Hiragino Maru Gothic Pro W4" panose="020F0400000000000000" pitchFamily="34" charset="-128"/>
                </a:rPr>
                <a:t>技術部とは</a:t>
              </a:r>
            </a:p>
          </p:txBody>
        </p:sp>
        <p:sp>
          <p:nvSpPr>
            <p:cNvPr id="17" name="テキスト ボックス 16">
              <a:extLst>
                <a:ext uri="{FF2B5EF4-FFF2-40B4-BE49-F238E27FC236}">
                  <a16:creationId xmlns:a16="http://schemas.microsoft.com/office/drawing/2014/main" id="{08D31D3C-962C-C4DF-7AE2-55C57440869E}"/>
                </a:ext>
              </a:extLst>
            </p:cNvPr>
            <p:cNvSpPr txBox="1"/>
            <p:nvPr/>
          </p:nvSpPr>
          <p:spPr>
            <a:xfrm>
              <a:off x="977626" y="4257029"/>
              <a:ext cx="2201151" cy="507522"/>
            </a:xfrm>
            <a:prstGeom prst="rect">
              <a:avLst/>
            </a:prstGeom>
            <a:noFill/>
          </p:spPr>
          <p:txBody>
            <a:bodyPr wrap="square">
              <a:spAutoFit/>
            </a:bodyPr>
            <a:lstStyle/>
            <a:p>
              <a:pPr marL="285750" indent="-285750">
                <a:buClr>
                  <a:schemeClr val="accent1"/>
                </a:buClr>
                <a:buFont typeface="Wingdings" pitchFamily="2" charset="2"/>
                <a:buChar char="Ø"/>
              </a:pPr>
              <a:r>
                <a:rPr lang="ja-JP" altLang="en-US" dirty="0">
                  <a:latin typeface="Hiragino Maru Gothic Pro W4" panose="020F0400000000000000" pitchFamily="34" charset="-128"/>
                  <a:ea typeface="Hiragino Maru Gothic Pro W4" panose="020F0400000000000000" pitchFamily="34" charset="-128"/>
                </a:rPr>
                <a:t>技術部長挨拶</a:t>
              </a:r>
              <a:endParaRPr lang="en-US" altLang="ja-JP"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ja-JP" altLang="en-US" dirty="0">
                  <a:latin typeface="Hiragino Maru Gothic Pro W4" panose="020F0400000000000000" pitchFamily="34" charset="-128"/>
                  <a:ea typeface="Hiragino Maru Gothic Pro W4" panose="020F0400000000000000" pitchFamily="34" charset="-128"/>
                </a:rPr>
                <a:t>技術部紹介</a:t>
              </a:r>
            </a:p>
          </p:txBody>
        </p:sp>
        <p:sp>
          <p:nvSpPr>
            <p:cNvPr id="18" name="テキスト ボックス 17">
              <a:extLst>
                <a:ext uri="{FF2B5EF4-FFF2-40B4-BE49-F238E27FC236}">
                  <a16:creationId xmlns:a16="http://schemas.microsoft.com/office/drawing/2014/main" id="{9AAA6739-4DFE-F0C6-B6D6-084DF43D886A}"/>
                </a:ext>
              </a:extLst>
            </p:cNvPr>
            <p:cNvSpPr txBox="1"/>
            <p:nvPr/>
          </p:nvSpPr>
          <p:spPr>
            <a:xfrm>
              <a:off x="672278" y="5000994"/>
              <a:ext cx="2201151"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業務内容</a:t>
              </a:r>
            </a:p>
          </p:txBody>
        </p:sp>
        <p:sp>
          <p:nvSpPr>
            <p:cNvPr id="19" name="テキスト ボックス 18">
              <a:extLst>
                <a:ext uri="{FF2B5EF4-FFF2-40B4-BE49-F238E27FC236}">
                  <a16:creationId xmlns:a16="http://schemas.microsoft.com/office/drawing/2014/main" id="{D39A1286-CCE0-44F1-6048-9BBBF33C774D}"/>
                </a:ext>
              </a:extLst>
            </p:cNvPr>
            <p:cNvSpPr txBox="1"/>
            <p:nvPr/>
          </p:nvSpPr>
          <p:spPr>
            <a:xfrm>
              <a:off x="672278" y="5453011"/>
              <a:ext cx="2201151"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技術発表会</a:t>
              </a:r>
            </a:p>
          </p:txBody>
        </p:sp>
        <p:sp>
          <p:nvSpPr>
            <p:cNvPr id="24" name="左中かっこ 23">
              <a:extLst>
                <a:ext uri="{FF2B5EF4-FFF2-40B4-BE49-F238E27FC236}">
                  <a16:creationId xmlns:a16="http://schemas.microsoft.com/office/drawing/2014/main" id="{7A264068-E9AA-B5F1-EFB5-69342B758910}"/>
                </a:ext>
              </a:extLst>
            </p:cNvPr>
            <p:cNvSpPr/>
            <p:nvPr/>
          </p:nvSpPr>
          <p:spPr>
            <a:xfrm>
              <a:off x="415978" y="2689858"/>
              <a:ext cx="256300" cy="329184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7613E8D2-DABC-46A0-8B6C-A04007E98E92}"/>
              </a:ext>
            </a:extLst>
          </p:cNvPr>
          <p:cNvSpPr/>
          <p:nvPr/>
        </p:nvSpPr>
        <p:spPr>
          <a:xfrm>
            <a:off x="0" y="-15776"/>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の特徴　学外向けページ②</a:t>
            </a:r>
          </a:p>
        </p:txBody>
      </p:sp>
      <p:sp>
        <p:nvSpPr>
          <p:cNvPr id="4" name="テキスト ボックス 3">
            <a:extLst>
              <a:ext uri="{FF2B5EF4-FFF2-40B4-BE49-F238E27FC236}">
                <a16:creationId xmlns:a16="http://schemas.microsoft.com/office/drawing/2014/main" id="{94992722-B568-D0BE-6EDE-B287434202FF}"/>
              </a:ext>
            </a:extLst>
          </p:cNvPr>
          <p:cNvSpPr txBox="1"/>
          <p:nvPr/>
        </p:nvSpPr>
        <p:spPr>
          <a:xfrm>
            <a:off x="1550963" y="984125"/>
            <a:ext cx="6042073"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情報をダイジェストで</a:t>
            </a:r>
            <a:r>
              <a:rPr lang="en-US" altLang="ja-JP" sz="2400" dirty="0">
                <a:latin typeface="Hiragino Maru Gothic Pro W4" panose="020F0400000000000000" pitchFamily="34" charset="-128"/>
                <a:ea typeface="Hiragino Maru Gothic Pro W4" panose="020F0400000000000000" pitchFamily="34" charset="-128"/>
              </a:rPr>
              <a:t>TOP</a:t>
            </a:r>
            <a:r>
              <a:rPr lang="ja-JP" altLang="en-US" sz="2400" dirty="0">
                <a:latin typeface="Hiragino Maru Gothic Pro W4" panose="020F0400000000000000" pitchFamily="34" charset="-128"/>
                <a:ea typeface="Hiragino Maru Gothic Pro W4" panose="020F0400000000000000" pitchFamily="34" charset="-128"/>
              </a:rPr>
              <a:t>ページに表示</a:t>
            </a:r>
            <a:endParaRPr lang="en-US" altLang="ja-JP" sz="2400" dirty="0">
              <a:latin typeface="Hiragino Maru Gothic Pro W4" panose="020F0400000000000000" pitchFamily="34" charset="-128"/>
              <a:ea typeface="Hiragino Maru Gothic Pro W4" panose="020F0400000000000000" pitchFamily="34" charset="-128"/>
            </a:endParaRPr>
          </a:p>
        </p:txBody>
      </p:sp>
      <p:grpSp>
        <p:nvGrpSpPr>
          <p:cNvPr id="21" name="グループ化 20">
            <a:extLst>
              <a:ext uri="{FF2B5EF4-FFF2-40B4-BE49-F238E27FC236}">
                <a16:creationId xmlns:a16="http://schemas.microsoft.com/office/drawing/2014/main" id="{1E269430-2B1F-559D-4FEE-D9214F9B5EAC}"/>
              </a:ext>
            </a:extLst>
          </p:cNvPr>
          <p:cNvGrpSpPr/>
          <p:nvPr/>
        </p:nvGrpSpPr>
        <p:grpSpPr>
          <a:xfrm>
            <a:off x="3826646" y="1704670"/>
            <a:ext cx="4418801" cy="4204272"/>
            <a:chOff x="3651240" y="1937316"/>
            <a:chExt cx="4418801" cy="4204272"/>
          </a:xfrm>
        </p:grpSpPr>
        <p:pic>
          <p:nvPicPr>
            <p:cNvPr id="6" name="図 5">
              <a:extLst>
                <a:ext uri="{FF2B5EF4-FFF2-40B4-BE49-F238E27FC236}">
                  <a16:creationId xmlns:a16="http://schemas.microsoft.com/office/drawing/2014/main" id="{BAF30946-DF25-4F1B-4045-2FAB7B686253}"/>
                </a:ext>
              </a:extLst>
            </p:cNvPr>
            <p:cNvPicPr>
              <a:picLocks noChangeAspect="1"/>
            </p:cNvPicPr>
            <p:nvPr/>
          </p:nvPicPr>
          <p:blipFill>
            <a:blip r:embed="rId3"/>
            <a:stretch>
              <a:fillRect/>
            </a:stretch>
          </p:blipFill>
          <p:spPr>
            <a:xfrm>
              <a:off x="3651240" y="1937316"/>
              <a:ext cx="2395872" cy="2534004"/>
            </a:xfrm>
            <a:prstGeom prst="rect">
              <a:avLst/>
            </a:prstGeom>
          </p:spPr>
        </p:pic>
        <p:pic>
          <p:nvPicPr>
            <p:cNvPr id="8" name="図 7">
              <a:extLst>
                <a:ext uri="{FF2B5EF4-FFF2-40B4-BE49-F238E27FC236}">
                  <a16:creationId xmlns:a16="http://schemas.microsoft.com/office/drawing/2014/main" id="{E15F488E-90E1-D6A6-C52A-B6ABE6E5228E}"/>
                </a:ext>
              </a:extLst>
            </p:cNvPr>
            <p:cNvPicPr>
              <a:picLocks noChangeAspect="1"/>
            </p:cNvPicPr>
            <p:nvPr/>
          </p:nvPicPr>
          <p:blipFill>
            <a:blip r:embed="rId4"/>
            <a:stretch>
              <a:fillRect/>
            </a:stretch>
          </p:blipFill>
          <p:spPr>
            <a:xfrm>
              <a:off x="3847616" y="4637814"/>
              <a:ext cx="2003119" cy="1503774"/>
            </a:xfrm>
            <a:prstGeom prst="rect">
              <a:avLst/>
            </a:prstGeom>
          </p:spPr>
        </p:pic>
        <p:pic>
          <p:nvPicPr>
            <p:cNvPr id="10" name="図 9">
              <a:extLst>
                <a:ext uri="{FF2B5EF4-FFF2-40B4-BE49-F238E27FC236}">
                  <a16:creationId xmlns:a16="http://schemas.microsoft.com/office/drawing/2014/main" id="{91D54BCF-0AA3-33A7-3ADC-84CC271907CA}"/>
                </a:ext>
              </a:extLst>
            </p:cNvPr>
            <p:cNvPicPr>
              <a:picLocks noChangeAspect="1"/>
            </p:cNvPicPr>
            <p:nvPr/>
          </p:nvPicPr>
          <p:blipFill>
            <a:blip r:embed="rId5"/>
            <a:stretch>
              <a:fillRect/>
            </a:stretch>
          </p:blipFill>
          <p:spPr>
            <a:xfrm>
              <a:off x="5804663" y="2116659"/>
              <a:ext cx="2203513" cy="945800"/>
            </a:xfrm>
            <a:prstGeom prst="rect">
              <a:avLst/>
            </a:prstGeom>
          </p:spPr>
        </p:pic>
        <p:pic>
          <p:nvPicPr>
            <p:cNvPr id="12" name="図 11">
              <a:extLst>
                <a:ext uri="{FF2B5EF4-FFF2-40B4-BE49-F238E27FC236}">
                  <a16:creationId xmlns:a16="http://schemas.microsoft.com/office/drawing/2014/main" id="{4839A064-1A84-DEE4-D665-0E713F75AAEF}"/>
                </a:ext>
              </a:extLst>
            </p:cNvPr>
            <p:cNvPicPr>
              <a:picLocks noChangeAspect="1"/>
            </p:cNvPicPr>
            <p:nvPr/>
          </p:nvPicPr>
          <p:blipFill>
            <a:blip r:embed="rId6"/>
            <a:stretch>
              <a:fillRect/>
            </a:stretch>
          </p:blipFill>
          <p:spPr>
            <a:xfrm>
              <a:off x="5804663" y="3241802"/>
              <a:ext cx="2265378" cy="1853795"/>
            </a:xfrm>
            <a:prstGeom prst="rect">
              <a:avLst/>
            </a:prstGeom>
          </p:spPr>
        </p:pic>
        <p:pic>
          <p:nvPicPr>
            <p:cNvPr id="20" name="図 19">
              <a:extLst>
                <a:ext uri="{FF2B5EF4-FFF2-40B4-BE49-F238E27FC236}">
                  <a16:creationId xmlns:a16="http://schemas.microsoft.com/office/drawing/2014/main" id="{CBCDB1B8-3790-F710-9389-2905CAA3EF28}"/>
                </a:ext>
              </a:extLst>
            </p:cNvPr>
            <p:cNvPicPr>
              <a:picLocks noChangeAspect="1"/>
            </p:cNvPicPr>
            <p:nvPr/>
          </p:nvPicPr>
          <p:blipFill>
            <a:blip r:embed="rId7"/>
            <a:stretch>
              <a:fillRect/>
            </a:stretch>
          </p:blipFill>
          <p:spPr>
            <a:xfrm>
              <a:off x="5982400" y="5274940"/>
              <a:ext cx="2087641" cy="502129"/>
            </a:xfrm>
            <a:prstGeom prst="rect">
              <a:avLst/>
            </a:prstGeom>
          </p:spPr>
        </p:pic>
      </p:grpSp>
      <p:sp>
        <p:nvSpPr>
          <p:cNvPr id="23" name="テキスト ボックス 22">
            <a:hlinkClick r:id="rId8"/>
            <a:extLst>
              <a:ext uri="{FF2B5EF4-FFF2-40B4-BE49-F238E27FC236}">
                <a16:creationId xmlns:a16="http://schemas.microsoft.com/office/drawing/2014/main" id="{A4A88225-B711-B673-3750-0595D20657F6}"/>
              </a:ext>
            </a:extLst>
          </p:cNvPr>
          <p:cNvSpPr txBox="1"/>
          <p:nvPr/>
        </p:nvSpPr>
        <p:spPr>
          <a:xfrm>
            <a:off x="4023022" y="6217166"/>
            <a:ext cx="4572000" cy="369332"/>
          </a:xfrm>
          <a:prstGeom prst="rect">
            <a:avLst/>
          </a:prstGeom>
          <a:noFill/>
        </p:spPr>
        <p:txBody>
          <a:bodyPr wrap="square">
            <a:spAutoFit/>
          </a:bodyPr>
          <a:lstStyle/>
          <a:p>
            <a:r>
              <a:rPr lang="ja-JP" altLang="en-US" dirty="0"/>
              <a:t>http://www.ttc.t.u-tokyo.ac.jp/ttc/public/</a:t>
            </a:r>
          </a:p>
        </p:txBody>
      </p:sp>
    </p:spTree>
    <p:extLst>
      <p:ext uri="{BB962C8B-B14F-4D97-AF65-F5344CB8AC3E}">
        <p14:creationId xmlns:p14="http://schemas.microsoft.com/office/powerpoint/2010/main" val="376006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F0BE8-306B-DDA7-DC25-8C39589B1AC0}"/>
            </a:ext>
          </a:extLst>
        </p:cNvPr>
        <p:cNvGrpSpPr/>
        <p:nvPr/>
      </p:nvGrpSpPr>
      <p:grpSpPr>
        <a:xfrm>
          <a:off x="0" y="0"/>
          <a:ext cx="0" cy="0"/>
          <a:chOff x="0" y="0"/>
          <a:chExt cx="0" cy="0"/>
        </a:xfrm>
      </p:grpSpPr>
      <p:pic>
        <p:nvPicPr>
          <p:cNvPr id="6" name="Picture 6" descr="デスクトップPC・ノートパソコン・タブレット端末・スマホ（スマートフォン）のフレームイラスト | 無料フリーイラスト素材集【Frame illust】">
            <a:extLst>
              <a:ext uri="{FF2B5EF4-FFF2-40B4-BE49-F238E27FC236}">
                <a16:creationId xmlns:a16="http://schemas.microsoft.com/office/drawing/2014/main" id="{2220C6AF-37A0-7F1C-4D21-47414F725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34" y="2130516"/>
            <a:ext cx="5476833" cy="4634243"/>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1D6244A0-B403-B1B8-6CA9-FF2FDC26868B}"/>
              </a:ext>
            </a:extLst>
          </p:cNvPr>
          <p:cNvPicPr>
            <a:picLocks noChangeAspect="1"/>
          </p:cNvPicPr>
          <p:nvPr/>
        </p:nvPicPr>
        <p:blipFill>
          <a:blip r:embed="rId4" cstate="print">
            <a:extLst>
              <a:ext uri="{28A0092B-C50C-407E-A947-70E740481C1C}">
                <a14:useLocalDpi xmlns:a14="http://schemas.microsoft.com/office/drawing/2010/main" val="0"/>
              </a:ext>
            </a:extLst>
          </a:blip>
          <a:srcRect b="28973"/>
          <a:stretch/>
        </p:blipFill>
        <p:spPr>
          <a:xfrm>
            <a:off x="512801" y="2403497"/>
            <a:ext cx="4963698" cy="2831219"/>
          </a:xfrm>
          <a:prstGeom prst="rect">
            <a:avLst/>
          </a:prstGeom>
          <a:ln>
            <a:solidFill>
              <a:schemeClr val="accent1"/>
            </a:solidFill>
          </a:ln>
        </p:spPr>
      </p:pic>
      <p:sp>
        <p:nvSpPr>
          <p:cNvPr id="2" name="テキスト ボックス 1">
            <a:extLst>
              <a:ext uri="{FF2B5EF4-FFF2-40B4-BE49-F238E27FC236}">
                <a16:creationId xmlns:a16="http://schemas.microsoft.com/office/drawing/2014/main" id="{027D1084-EBE8-B6F4-0655-15922E4530D4}"/>
              </a:ext>
            </a:extLst>
          </p:cNvPr>
          <p:cNvSpPr txBox="1"/>
          <p:nvPr/>
        </p:nvSpPr>
        <p:spPr>
          <a:xfrm>
            <a:off x="256234" y="5974914"/>
            <a:ext cx="1641422" cy="369332"/>
          </a:xfrm>
          <a:prstGeom prst="rect">
            <a:avLst/>
          </a:prstGeom>
          <a:noFill/>
        </p:spPr>
        <p:txBody>
          <a:bodyPr wrap="square">
            <a:spAutoFit/>
          </a:bodyPr>
          <a:lstStyle/>
          <a:p>
            <a:r>
              <a:rPr lang="ja-JP" altLang="en-US">
                <a:latin typeface="Hiragino Maru Gothic Pro W4" panose="020F0400000000000000" pitchFamily="34" charset="-128"/>
                <a:ea typeface="Hiragino Maru Gothic Pro W4" panose="020F0400000000000000" pitchFamily="34" charset="-128"/>
              </a:rPr>
              <a:t>学内ページ</a:t>
            </a:r>
          </a:p>
        </p:txBody>
      </p:sp>
      <p:sp>
        <p:nvSpPr>
          <p:cNvPr id="14" name="正方形/長方形 13">
            <a:extLst>
              <a:ext uri="{FF2B5EF4-FFF2-40B4-BE49-F238E27FC236}">
                <a16:creationId xmlns:a16="http://schemas.microsoft.com/office/drawing/2014/main" id="{27F054EE-5859-1BFA-6340-4B73593C402F}"/>
              </a:ext>
            </a:extLst>
          </p:cNvPr>
          <p:cNvSpPr/>
          <p:nvPr/>
        </p:nvSpPr>
        <p:spPr>
          <a:xfrm>
            <a:off x="-1" y="-5121"/>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の特徴　学内向けページ</a:t>
            </a:r>
          </a:p>
        </p:txBody>
      </p:sp>
      <p:sp>
        <p:nvSpPr>
          <p:cNvPr id="3" name="テキスト ボックス 2">
            <a:extLst>
              <a:ext uri="{FF2B5EF4-FFF2-40B4-BE49-F238E27FC236}">
                <a16:creationId xmlns:a16="http://schemas.microsoft.com/office/drawing/2014/main" id="{9B17809B-BA9C-90BF-D91B-5A21AA19F762}"/>
              </a:ext>
            </a:extLst>
          </p:cNvPr>
          <p:cNvSpPr txBox="1"/>
          <p:nvPr/>
        </p:nvSpPr>
        <p:spPr>
          <a:xfrm>
            <a:off x="731519" y="1272591"/>
            <a:ext cx="7680960"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学外、学内ページの色分け（</a:t>
            </a: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内の現在地を意識）</a:t>
            </a:r>
            <a:endParaRPr lang="en-US" altLang="ja-JP" sz="24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18852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41141-D66A-7B73-B010-A657A7CDC750}"/>
            </a:ext>
          </a:extLst>
        </p:cNvPr>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C274E96C-65AE-7E26-D7B2-4B8FF05F7040}"/>
              </a:ext>
            </a:extLst>
          </p:cNvPr>
          <p:cNvSpPr/>
          <p:nvPr/>
        </p:nvSpPr>
        <p:spPr>
          <a:xfrm>
            <a:off x="-1" y="-5121"/>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の特徴　レスポンシブデザイン</a:t>
            </a:r>
          </a:p>
        </p:txBody>
      </p:sp>
      <p:pic>
        <p:nvPicPr>
          <p:cNvPr id="3" name="図 2">
            <a:extLst>
              <a:ext uri="{FF2B5EF4-FFF2-40B4-BE49-F238E27FC236}">
                <a16:creationId xmlns:a16="http://schemas.microsoft.com/office/drawing/2014/main" id="{D7CA4DFD-7961-63C4-5C1F-817B9795F9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
          <a:stretch/>
        </p:blipFill>
        <p:spPr bwMode="auto">
          <a:xfrm>
            <a:off x="5108644" y="1845506"/>
            <a:ext cx="2231654" cy="4833367"/>
          </a:xfrm>
          <a:prstGeom prst="rect">
            <a:avLst/>
          </a:prstGeom>
          <a:ln>
            <a:noFill/>
          </a:ln>
          <a:extLst>
            <a:ext uri="{53640926-AAD7-44D8-BBD7-CCE9431645EC}">
              <a14:shadowObscured xmlns:a14="http://schemas.microsoft.com/office/drawing/2010/main"/>
            </a:ext>
          </a:extLst>
        </p:spPr>
      </p:pic>
      <p:pic>
        <p:nvPicPr>
          <p:cNvPr id="4" name="図 3">
            <a:extLst>
              <a:ext uri="{FF2B5EF4-FFF2-40B4-BE49-F238E27FC236}">
                <a16:creationId xmlns:a16="http://schemas.microsoft.com/office/drawing/2014/main" id="{A3C61BFF-FF0B-8BE6-146B-86DCB1284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578" y="1841739"/>
            <a:ext cx="2231654" cy="4837134"/>
          </a:xfrm>
          <a:prstGeom prst="rect">
            <a:avLst/>
          </a:prstGeom>
        </p:spPr>
      </p:pic>
      <p:sp>
        <p:nvSpPr>
          <p:cNvPr id="2" name="テキスト ボックス 1">
            <a:extLst>
              <a:ext uri="{FF2B5EF4-FFF2-40B4-BE49-F238E27FC236}">
                <a16:creationId xmlns:a16="http://schemas.microsoft.com/office/drawing/2014/main" id="{FA65DA93-F11A-9C5B-CDBA-717466E6A9F8}"/>
              </a:ext>
            </a:extLst>
          </p:cNvPr>
          <p:cNvSpPr txBox="1"/>
          <p:nvPr/>
        </p:nvSpPr>
        <p:spPr>
          <a:xfrm>
            <a:off x="1803072" y="1114696"/>
            <a:ext cx="4811152"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レスポンシブデザインの導入</a:t>
            </a:r>
            <a:endParaRPr lang="en-US" altLang="ja-JP" sz="24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22976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AF2891F-F10E-215F-F041-51FFE0DE9A74}"/>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bg1"/>
                </a:solidFill>
                <a:latin typeface="Hiragino Maru Gothic Pro W4" panose="020F0400000000000000" pitchFamily="34" charset="-128"/>
                <a:ea typeface="Hiragino Maru Gothic Pro W4" panose="020F0400000000000000" pitchFamily="34" charset="-128"/>
              </a:rPr>
              <a:t>ニュースの工夫</a:t>
            </a:r>
          </a:p>
        </p:txBody>
      </p:sp>
      <p:pic>
        <p:nvPicPr>
          <p:cNvPr id="6" name="図 5" descr="グラフィカル ユーザー インターフェイス, アプリケーション, Teams&#10;&#10;AI によって生成されたコンテンツは間違っている可能性があります。">
            <a:extLst>
              <a:ext uri="{FF2B5EF4-FFF2-40B4-BE49-F238E27FC236}">
                <a16:creationId xmlns:a16="http://schemas.microsoft.com/office/drawing/2014/main" id="{FAD08D25-22BE-9F83-6F3F-9EBA06966CB4}"/>
              </a:ext>
            </a:extLst>
          </p:cNvPr>
          <p:cNvPicPr>
            <a:picLocks noChangeAspect="1"/>
          </p:cNvPicPr>
          <p:nvPr/>
        </p:nvPicPr>
        <p:blipFill>
          <a:blip r:embed="rId3"/>
          <a:stretch>
            <a:fillRect/>
          </a:stretch>
        </p:blipFill>
        <p:spPr>
          <a:xfrm>
            <a:off x="541796" y="2478661"/>
            <a:ext cx="4197619" cy="3678664"/>
          </a:xfrm>
          <a:prstGeom prst="rect">
            <a:avLst/>
          </a:prstGeom>
        </p:spPr>
      </p:pic>
      <p:sp>
        <p:nvSpPr>
          <p:cNvPr id="11" name="テキスト ボックス 10">
            <a:extLst>
              <a:ext uri="{FF2B5EF4-FFF2-40B4-BE49-F238E27FC236}">
                <a16:creationId xmlns:a16="http://schemas.microsoft.com/office/drawing/2014/main" id="{C3CD2ABE-5EF8-730E-4DE4-99EA80E2CE02}"/>
              </a:ext>
            </a:extLst>
          </p:cNvPr>
          <p:cNvSpPr txBox="1"/>
          <p:nvPr/>
        </p:nvSpPr>
        <p:spPr>
          <a:xfrm>
            <a:off x="5635522" y="4107001"/>
            <a:ext cx="2468694" cy="923330"/>
          </a:xfrm>
          <a:prstGeom prst="rect">
            <a:avLst/>
          </a:prstGeom>
          <a:noFill/>
        </p:spPr>
        <p:txBody>
          <a:bodyPr wrap="square">
            <a:spAutoFit/>
          </a:bodyPr>
          <a:lstStyle/>
          <a:p>
            <a:r>
              <a:rPr lang="en-US" altLang="ja-JP" dirty="0">
                <a:effectLst/>
                <a:latin typeface="Hiragino Maru Gothic Pro W4" panose="020F0400000000000000" pitchFamily="34" charset="-128"/>
                <a:ea typeface="Hiragino Maru Gothic Pro W4" panose="020F0400000000000000" pitchFamily="34" charset="-128"/>
              </a:rPr>
              <a:t>JavaScript</a:t>
            </a:r>
            <a:r>
              <a:rPr lang="ja-JP"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によって</a:t>
            </a:r>
            <a:endParaRPr lang="en-US"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r>
              <a:rPr lang="ja-JP"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表示</a:t>
            </a:r>
            <a:r>
              <a:rPr lang="ja-JP" altLang="en-US"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する</a:t>
            </a:r>
            <a:r>
              <a:rPr lang="ja-JP"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数を</a:t>
            </a:r>
            <a:endParaRPr lang="en-US" altLang="ja-JP" dirty="0">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r>
              <a:rPr lang="ja-JP" altLang="en-US" dirty="0">
                <a:latin typeface="Hiragino Maru Gothic Pro W4" panose="020F0400000000000000" pitchFamily="34" charset="-128"/>
                <a:ea typeface="Hiragino Maru Gothic Pro W4" panose="020F0400000000000000" pitchFamily="34" charset="-128"/>
                <a:cs typeface="Times New Roman" panose="02020603050405020304" pitchFamily="18" charset="0"/>
              </a:rPr>
              <a:t>自動で</a:t>
            </a:r>
            <a:r>
              <a:rPr lang="ja-JP"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限定</a:t>
            </a:r>
            <a:r>
              <a:rPr lang="ja-JP" altLang="en-US"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a:t>
            </a:r>
            <a:r>
              <a:rPr lang="en-US" altLang="ja-JP"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5</a:t>
            </a:r>
            <a:r>
              <a:rPr lang="ja-JP" altLang="en-US"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個）</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12" name="左中かっこ 11">
            <a:extLst>
              <a:ext uri="{FF2B5EF4-FFF2-40B4-BE49-F238E27FC236}">
                <a16:creationId xmlns:a16="http://schemas.microsoft.com/office/drawing/2014/main" id="{47E3F4B6-6B20-87AD-6EE7-6CC05ABA8716}"/>
              </a:ext>
            </a:extLst>
          </p:cNvPr>
          <p:cNvSpPr/>
          <p:nvPr/>
        </p:nvSpPr>
        <p:spPr>
          <a:xfrm flipH="1">
            <a:off x="4858990" y="3400076"/>
            <a:ext cx="656957" cy="26717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79947848-242C-3327-ADD0-C09B5E90F99C}"/>
              </a:ext>
            </a:extLst>
          </p:cNvPr>
          <p:cNvSpPr/>
          <p:nvPr/>
        </p:nvSpPr>
        <p:spPr>
          <a:xfrm>
            <a:off x="-1" y="-5121"/>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の特徴　</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Java</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 </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script</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の導入</a:t>
            </a:r>
          </a:p>
        </p:txBody>
      </p:sp>
      <p:sp>
        <p:nvSpPr>
          <p:cNvPr id="3" name="テキスト ボックス 2">
            <a:extLst>
              <a:ext uri="{FF2B5EF4-FFF2-40B4-BE49-F238E27FC236}">
                <a16:creationId xmlns:a16="http://schemas.microsoft.com/office/drawing/2014/main" id="{8062D756-2CE0-E970-0C17-AAC8C41842D5}"/>
              </a:ext>
            </a:extLst>
          </p:cNvPr>
          <p:cNvSpPr txBox="1"/>
          <p:nvPr/>
        </p:nvSpPr>
        <p:spPr>
          <a:xfrm>
            <a:off x="2533387" y="1323013"/>
            <a:ext cx="4077223"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en-US" altLang="ja-JP" sz="2400" dirty="0">
                <a:latin typeface="Hiragino Maru Gothic Pro W4" panose="020F0400000000000000" pitchFamily="34" charset="-128"/>
                <a:ea typeface="Hiragino Maru Gothic Pro W4" panose="020F0400000000000000" pitchFamily="34" charset="-128"/>
              </a:rPr>
              <a:t>Java script</a:t>
            </a:r>
            <a:r>
              <a:rPr lang="ja-JP" altLang="en-US" sz="2400" dirty="0">
                <a:latin typeface="Hiragino Maru Gothic Pro W4" panose="020F0400000000000000" pitchFamily="34" charset="-128"/>
                <a:ea typeface="Hiragino Maru Gothic Pro W4" panose="020F0400000000000000" pitchFamily="34" charset="-128"/>
              </a:rPr>
              <a:t>による自動化</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5" name="テキスト ボックス 4">
            <a:extLst>
              <a:ext uri="{FF2B5EF4-FFF2-40B4-BE49-F238E27FC236}">
                <a16:creationId xmlns:a16="http://schemas.microsoft.com/office/drawing/2014/main" id="{B38454DE-C1A8-9A52-CA34-FD02ACF9688F}"/>
              </a:ext>
            </a:extLst>
          </p:cNvPr>
          <p:cNvSpPr txBox="1"/>
          <p:nvPr/>
        </p:nvSpPr>
        <p:spPr>
          <a:xfrm>
            <a:off x="359708" y="2038860"/>
            <a:ext cx="6768058" cy="400110"/>
          </a:xfrm>
          <a:prstGeom prst="rect">
            <a:avLst/>
          </a:prstGeom>
          <a:noFill/>
        </p:spPr>
        <p:txBody>
          <a:bodyPr wrap="square">
            <a:spAutoFit/>
          </a:bodyPr>
          <a:lstStyle/>
          <a:p>
            <a:r>
              <a:rPr lang="ja-JP" altLang="en-US" sz="2000" b="1" dirty="0">
                <a:solidFill>
                  <a:schemeClr val="accent1"/>
                </a:solidFill>
                <a:latin typeface="Hiragino Maru Gothic Pro W4" panose="020F0400000000000000" pitchFamily="34" charset="-128"/>
                <a:ea typeface="Hiragino Maru Gothic Pro W4" panose="020F0400000000000000" pitchFamily="34" charset="-128"/>
              </a:rPr>
              <a:t>例えば・・・</a:t>
            </a:r>
            <a:endParaRPr lang="en-US" altLang="ja-JP" sz="2000" b="1" dirty="0">
              <a:solidFill>
                <a:schemeClr val="accent1"/>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11469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EFB48-2D37-6EA1-7855-19D2DAF20852}"/>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AE7B0DD3-ABDB-8894-971D-0D858D425AFB}"/>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の特徴　更新の効率化</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①</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grpSp>
        <p:nvGrpSpPr>
          <p:cNvPr id="2" name="グループ化 1">
            <a:extLst>
              <a:ext uri="{FF2B5EF4-FFF2-40B4-BE49-F238E27FC236}">
                <a16:creationId xmlns:a16="http://schemas.microsoft.com/office/drawing/2014/main" id="{39BA170D-3894-CB90-43C7-CE752AD3032B}"/>
              </a:ext>
            </a:extLst>
          </p:cNvPr>
          <p:cNvGrpSpPr/>
          <p:nvPr/>
        </p:nvGrpSpPr>
        <p:grpSpPr>
          <a:xfrm>
            <a:off x="112542" y="2234676"/>
            <a:ext cx="4233043" cy="2388647"/>
            <a:chOff x="338957" y="4230664"/>
            <a:chExt cx="4233043" cy="2388647"/>
          </a:xfrm>
        </p:grpSpPr>
        <p:pic>
          <p:nvPicPr>
            <p:cNvPr id="10" name="図 9">
              <a:extLst>
                <a:ext uri="{FF2B5EF4-FFF2-40B4-BE49-F238E27FC236}">
                  <a16:creationId xmlns:a16="http://schemas.microsoft.com/office/drawing/2014/main" id="{76AAA70F-AE1D-1151-0BEC-C08650B2C4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433" b="30781"/>
            <a:stretch/>
          </p:blipFill>
          <p:spPr bwMode="auto">
            <a:xfrm>
              <a:off x="409559" y="4299746"/>
              <a:ext cx="4112718" cy="2319565"/>
            </a:xfrm>
            <a:prstGeom prst="rect">
              <a:avLst/>
            </a:prstGeom>
            <a:ln w="9525" cap="flat" cmpd="sng" algn="ctr">
              <a:solidFill>
                <a:srgbClr val="4F81BD"/>
              </a:solidFill>
              <a:prstDash val="solid"/>
              <a:round/>
              <a:headEnd type="none" w="med" len="med"/>
              <a:tailEnd type="none" w="med" len="med"/>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BA35A7A1-8C78-7794-11BB-B56B842ED202}"/>
                </a:ext>
              </a:extLst>
            </p:cNvPr>
            <p:cNvSpPr/>
            <p:nvPr/>
          </p:nvSpPr>
          <p:spPr>
            <a:xfrm>
              <a:off x="338957" y="4230664"/>
              <a:ext cx="4233043" cy="6085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a:extLst>
              <a:ext uri="{FF2B5EF4-FFF2-40B4-BE49-F238E27FC236}">
                <a16:creationId xmlns:a16="http://schemas.microsoft.com/office/drawing/2014/main" id="{684EE266-3979-8C09-484E-5118E1654A21}"/>
              </a:ext>
            </a:extLst>
          </p:cNvPr>
          <p:cNvPicPr>
            <a:picLocks noChangeAspect="1"/>
          </p:cNvPicPr>
          <p:nvPr/>
        </p:nvPicPr>
        <p:blipFill>
          <a:blip r:embed="rId3"/>
          <a:stretch>
            <a:fillRect/>
          </a:stretch>
        </p:blipFill>
        <p:spPr>
          <a:xfrm>
            <a:off x="2667223" y="3030216"/>
            <a:ext cx="6364235" cy="3801499"/>
          </a:xfrm>
          <a:prstGeom prst="rect">
            <a:avLst/>
          </a:prstGeom>
        </p:spPr>
      </p:pic>
      <p:sp>
        <p:nvSpPr>
          <p:cNvPr id="7" name="テキスト ボックス 6">
            <a:extLst>
              <a:ext uri="{FF2B5EF4-FFF2-40B4-BE49-F238E27FC236}">
                <a16:creationId xmlns:a16="http://schemas.microsoft.com/office/drawing/2014/main" id="{47C59894-F6A8-8D20-241C-6D46E0CC0EAB}"/>
              </a:ext>
            </a:extLst>
          </p:cNvPr>
          <p:cNvSpPr txBox="1"/>
          <p:nvPr/>
        </p:nvSpPr>
        <p:spPr>
          <a:xfrm>
            <a:off x="2667223" y="1282807"/>
            <a:ext cx="4233043"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共通部分の</a:t>
            </a:r>
            <a:r>
              <a:rPr lang="en-US" altLang="ja-JP" sz="2400" dirty="0">
                <a:latin typeface="Hiragino Maru Gothic Pro W4" panose="020F0400000000000000" pitchFamily="34" charset="-128"/>
                <a:ea typeface="Hiragino Maru Gothic Pro W4" panose="020F0400000000000000" pitchFamily="34" charset="-128"/>
              </a:rPr>
              <a:t>HTML</a:t>
            </a:r>
            <a:r>
              <a:rPr lang="ja-JP" altLang="en-US" sz="2400" dirty="0">
                <a:latin typeface="Hiragino Maru Gothic Pro W4" panose="020F0400000000000000" pitchFamily="34" charset="-128"/>
                <a:ea typeface="Hiragino Maru Gothic Pro W4" panose="020F0400000000000000" pitchFamily="34" charset="-128"/>
              </a:rPr>
              <a:t>を１本化</a:t>
            </a:r>
            <a:endParaRPr lang="en-US" altLang="ja-JP" sz="24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34151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DD0DE-2C95-2822-D578-F4A0C428A28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9E0B7E3A-8762-D630-DD4A-0CA5A5E0B931}"/>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の特徴　更新の効率化</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②</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7" name="テキスト ボックス 6">
            <a:extLst>
              <a:ext uri="{FF2B5EF4-FFF2-40B4-BE49-F238E27FC236}">
                <a16:creationId xmlns:a16="http://schemas.microsoft.com/office/drawing/2014/main" id="{B89000D9-7ECA-037B-074E-E872B6EB545A}"/>
              </a:ext>
            </a:extLst>
          </p:cNvPr>
          <p:cNvSpPr txBox="1"/>
          <p:nvPr/>
        </p:nvSpPr>
        <p:spPr>
          <a:xfrm>
            <a:off x="921434" y="1698062"/>
            <a:ext cx="7723162" cy="2308324"/>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の更新を</a:t>
            </a:r>
            <a:r>
              <a:rPr lang="en-US" altLang="ja-JP" sz="2400" dirty="0">
                <a:latin typeface="Hiragino Maru Gothic Pro W4" panose="020F0400000000000000" pitchFamily="34" charset="-128"/>
                <a:ea typeface="Hiragino Maru Gothic Pro W4" panose="020F0400000000000000" pitchFamily="34" charset="-128"/>
              </a:rPr>
              <a:t>FTP</a:t>
            </a:r>
            <a:r>
              <a:rPr lang="ja-JP" altLang="en-US" sz="2400" dirty="0">
                <a:latin typeface="Hiragino Maru Gothic Pro W4" panose="020F0400000000000000" pitchFamily="34" charset="-128"/>
                <a:ea typeface="Hiragino Maru Gothic Pro W4" panose="020F0400000000000000" pitchFamily="34" charset="-128"/>
              </a:rPr>
              <a:t>に代わり</a:t>
            </a:r>
            <a:r>
              <a:rPr lang="en-US" altLang="ja-JP" sz="2400" dirty="0">
                <a:latin typeface="Hiragino Maru Gothic Pro W4" panose="020F0400000000000000" pitchFamily="34" charset="-128"/>
                <a:ea typeface="Hiragino Maru Gothic Pro W4" panose="020F0400000000000000" pitchFamily="34" charset="-128"/>
              </a:rPr>
              <a:t>Git</a:t>
            </a:r>
            <a:r>
              <a:rPr lang="ja-JP" altLang="en-US" sz="2400" dirty="0">
                <a:latin typeface="Hiragino Maru Gothic Pro W4" panose="020F0400000000000000" pitchFamily="34" charset="-128"/>
                <a:ea typeface="Hiragino Maru Gothic Pro W4" panose="020F0400000000000000" pitchFamily="34" charset="-128"/>
              </a:rPr>
              <a:t>管理とした</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r>
              <a:rPr lang="ja-JP" altLang="en-US" sz="2400" dirty="0">
                <a:latin typeface="Hiragino Maru Gothic Pro W4" panose="020F0400000000000000" pitchFamily="34" charset="-128"/>
                <a:ea typeface="Hiragino Maru Gothic Pro W4" panose="020F0400000000000000" pitchFamily="34" charset="-128"/>
              </a:rPr>
              <a:t>→バージョン管理ができるようになった</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ファイルのアップロードに</a:t>
            </a:r>
            <a:r>
              <a:rPr lang="en-US" altLang="ja-JP" sz="2400" dirty="0">
                <a:latin typeface="Hiragino Maru Gothic Pro W4" panose="020F0400000000000000" pitchFamily="34" charset="-128"/>
                <a:ea typeface="Hiragino Maru Gothic Pro W4" panose="020F0400000000000000" pitchFamily="34" charset="-128"/>
              </a:rPr>
              <a:t>Google drive </a:t>
            </a:r>
            <a:r>
              <a:rPr lang="ja-JP" altLang="en-US" sz="2400" dirty="0">
                <a:latin typeface="Hiragino Maru Gothic Pro W4" panose="020F0400000000000000" pitchFamily="34" charset="-128"/>
                <a:ea typeface="Hiragino Maru Gothic Pro W4" panose="020F0400000000000000" pitchFamily="34" charset="-128"/>
              </a:rPr>
              <a:t>を活用</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r>
              <a:rPr lang="ja-JP" altLang="en-US" sz="2400" dirty="0">
                <a:latin typeface="Hiragino Maru Gothic Pro W4" panose="020F0400000000000000" pitchFamily="34" charset="-128"/>
                <a:ea typeface="Hiragino Maru Gothic Pro W4" panose="020F0400000000000000" pitchFamily="34" charset="-128"/>
              </a:rPr>
              <a:t>→</a:t>
            </a:r>
            <a:r>
              <a:rPr lang="en-US" altLang="ja-JP" sz="2400" dirty="0">
                <a:latin typeface="Hiragino Maru Gothic Pro W4" panose="020F0400000000000000" pitchFamily="34" charset="-128"/>
                <a:ea typeface="Hiragino Maru Gothic Pro W4" panose="020F0400000000000000" pitchFamily="34" charset="-128"/>
              </a:rPr>
              <a:t>PC</a:t>
            </a:r>
            <a:r>
              <a:rPr lang="ja-JP" altLang="en-US" sz="2400" dirty="0">
                <a:latin typeface="Hiragino Maru Gothic Pro W4" panose="020F0400000000000000" pitchFamily="34" charset="-128"/>
                <a:ea typeface="Hiragino Maru Gothic Pro W4" panose="020F0400000000000000" pitchFamily="34" charset="-128"/>
              </a:rPr>
              <a:t>からファイルをアップロードしなくて済むので、ミスが少なく、効率的</a:t>
            </a:r>
            <a:endParaRPr lang="en-US" altLang="ja-JP" sz="2400" dirty="0">
              <a:latin typeface="Hiragino Maru Gothic Pro W4" panose="020F0400000000000000" pitchFamily="34" charset="-128"/>
              <a:ea typeface="Hiragino Maru Gothic Pro W4" panose="020F0400000000000000" pitchFamily="34" charset="-128"/>
            </a:endParaRPr>
          </a:p>
        </p:txBody>
      </p:sp>
      <p:pic>
        <p:nvPicPr>
          <p:cNvPr id="3" name="図 2" descr="テキスト&#10;&#10;中程度の精度で自動的に生成された説明">
            <a:extLst>
              <a:ext uri="{FF2B5EF4-FFF2-40B4-BE49-F238E27FC236}">
                <a16:creationId xmlns:a16="http://schemas.microsoft.com/office/drawing/2014/main" id="{752CDD56-64FD-E964-77CB-0BAB4A1C3EBB}"/>
              </a:ext>
            </a:extLst>
          </p:cNvPr>
          <p:cNvPicPr>
            <a:picLocks noChangeAspect="1"/>
          </p:cNvPicPr>
          <p:nvPr/>
        </p:nvPicPr>
        <p:blipFill>
          <a:blip r:embed="rId2"/>
          <a:stretch>
            <a:fillRect/>
          </a:stretch>
        </p:blipFill>
        <p:spPr>
          <a:xfrm>
            <a:off x="647113" y="4498143"/>
            <a:ext cx="2089631" cy="2089631"/>
          </a:xfrm>
          <a:prstGeom prst="rect">
            <a:avLst/>
          </a:prstGeom>
        </p:spPr>
      </p:pic>
      <p:sp>
        <p:nvSpPr>
          <p:cNvPr id="4" name="矢印: 右 3">
            <a:extLst>
              <a:ext uri="{FF2B5EF4-FFF2-40B4-BE49-F238E27FC236}">
                <a16:creationId xmlns:a16="http://schemas.microsoft.com/office/drawing/2014/main" id="{9235A5BD-AB64-717E-3011-92D684A11324}"/>
              </a:ext>
            </a:extLst>
          </p:cNvPr>
          <p:cNvSpPr/>
          <p:nvPr/>
        </p:nvSpPr>
        <p:spPr>
          <a:xfrm>
            <a:off x="2940148" y="5542958"/>
            <a:ext cx="956603" cy="46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アイコン&#10;&#10;自動的に生成された説明">
            <a:extLst>
              <a:ext uri="{FF2B5EF4-FFF2-40B4-BE49-F238E27FC236}">
                <a16:creationId xmlns:a16="http://schemas.microsoft.com/office/drawing/2014/main" id="{D53C1B9C-8387-6AEF-48D0-5DB5B22F6BB5}"/>
              </a:ext>
            </a:extLst>
          </p:cNvPr>
          <p:cNvPicPr>
            <a:picLocks noChangeAspect="1"/>
          </p:cNvPicPr>
          <p:nvPr/>
        </p:nvPicPr>
        <p:blipFill>
          <a:blip r:embed="rId3"/>
          <a:stretch>
            <a:fillRect/>
          </a:stretch>
        </p:blipFill>
        <p:spPr>
          <a:xfrm>
            <a:off x="3896751" y="4632951"/>
            <a:ext cx="1954823" cy="1954823"/>
          </a:xfrm>
          <a:prstGeom prst="rect">
            <a:avLst/>
          </a:prstGeom>
        </p:spPr>
      </p:pic>
      <p:sp>
        <p:nvSpPr>
          <p:cNvPr id="10" name="テキスト ボックス 9">
            <a:extLst>
              <a:ext uri="{FF2B5EF4-FFF2-40B4-BE49-F238E27FC236}">
                <a16:creationId xmlns:a16="http://schemas.microsoft.com/office/drawing/2014/main" id="{439447F5-630C-3C1E-8691-C68223AED97E}"/>
              </a:ext>
            </a:extLst>
          </p:cNvPr>
          <p:cNvSpPr txBox="1"/>
          <p:nvPr/>
        </p:nvSpPr>
        <p:spPr>
          <a:xfrm>
            <a:off x="4121258" y="6449274"/>
            <a:ext cx="4572000" cy="276999"/>
          </a:xfrm>
          <a:prstGeom prst="rect">
            <a:avLst/>
          </a:prstGeom>
          <a:noFill/>
        </p:spPr>
        <p:txBody>
          <a:bodyPr wrap="square">
            <a:spAutoFit/>
          </a:bodyPr>
          <a:lstStyle/>
          <a:p>
            <a:r>
              <a:rPr lang="ja-JP" altLang="en-US" sz="1200" dirty="0">
                <a:hlinkClick r:id="rId4"/>
              </a:rPr>
              <a:t>https://git-scm.com/</a:t>
            </a:r>
            <a:r>
              <a:rPr lang="ja-JP" altLang="en-US" sz="1200" dirty="0"/>
              <a:t>より</a:t>
            </a:r>
          </a:p>
        </p:txBody>
      </p:sp>
      <p:sp>
        <p:nvSpPr>
          <p:cNvPr id="12" name="テキスト ボックス 11">
            <a:extLst>
              <a:ext uri="{FF2B5EF4-FFF2-40B4-BE49-F238E27FC236}">
                <a16:creationId xmlns:a16="http://schemas.microsoft.com/office/drawing/2014/main" id="{76B3EF4D-485B-1821-398F-09A838F6417A}"/>
              </a:ext>
            </a:extLst>
          </p:cNvPr>
          <p:cNvSpPr txBox="1"/>
          <p:nvPr/>
        </p:nvSpPr>
        <p:spPr>
          <a:xfrm>
            <a:off x="0" y="6464663"/>
            <a:ext cx="4572000" cy="261610"/>
          </a:xfrm>
          <a:prstGeom prst="rect">
            <a:avLst/>
          </a:prstGeom>
          <a:noFill/>
        </p:spPr>
        <p:txBody>
          <a:bodyPr wrap="square">
            <a:spAutoFit/>
          </a:bodyPr>
          <a:lstStyle/>
          <a:p>
            <a:r>
              <a:rPr lang="ja-JP" altLang="en-US" sz="1100" dirty="0">
                <a:hlinkClick r:id="rId5"/>
              </a:rPr>
              <a:t>https://forest.watch.impress.co.jp/library/software/ffftp/</a:t>
            </a:r>
            <a:r>
              <a:rPr lang="ja-JP" altLang="en-US" sz="1100" dirty="0"/>
              <a:t>より</a:t>
            </a:r>
          </a:p>
        </p:txBody>
      </p:sp>
    </p:spTree>
    <p:extLst>
      <p:ext uri="{BB962C8B-B14F-4D97-AF65-F5344CB8AC3E}">
        <p14:creationId xmlns:p14="http://schemas.microsoft.com/office/powerpoint/2010/main" val="346995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70A58-A1F9-D8CE-8EF9-B0FCF243FA75}"/>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6AC5B8-A8B2-22FE-8EEB-A4A9BB390392}"/>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今後の方針と課題</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7" name="テキスト ボックス 6">
            <a:extLst>
              <a:ext uri="{FF2B5EF4-FFF2-40B4-BE49-F238E27FC236}">
                <a16:creationId xmlns:a16="http://schemas.microsoft.com/office/drawing/2014/main" id="{7052F97A-6EFB-40BE-DE6A-E9964C43838C}"/>
              </a:ext>
            </a:extLst>
          </p:cNvPr>
          <p:cNvSpPr txBox="1"/>
          <p:nvPr/>
        </p:nvSpPr>
        <p:spPr>
          <a:xfrm>
            <a:off x="1375117" y="2462396"/>
            <a:ext cx="5577840" cy="2308324"/>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学外向け情報の充実</a:t>
            </a: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技術部</a:t>
            </a: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の宣伝</a:t>
            </a: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Clr>
                <a:schemeClr val="accent1"/>
              </a:buClr>
              <a:buFont typeface="Wingdings" panose="05000000000000000000" pitchFamily="2" charset="2"/>
              <a:buChar char="ü"/>
            </a:pPr>
            <a:r>
              <a:rPr lang="en-US" altLang="ja-JP" sz="2400" dirty="0">
                <a:latin typeface="Hiragino Maru Gothic Pro W4" panose="020F0400000000000000" pitchFamily="34" charset="-128"/>
                <a:ea typeface="Hiragino Maru Gothic Pro W4" panose="020F0400000000000000" pitchFamily="34" charset="-128"/>
              </a:rPr>
              <a:t>Git</a:t>
            </a:r>
            <a:r>
              <a:rPr lang="ja-JP" altLang="en-US" sz="2400" dirty="0">
                <a:latin typeface="Hiragino Maru Gothic Pro W4" panose="020F0400000000000000" pitchFamily="34" charset="-128"/>
                <a:ea typeface="Hiragino Maru Gothic Pro W4" panose="020F0400000000000000" pitchFamily="34" charset="-128"/>
              </a:rPr>
              <a:t>を使った更新のトラブル時の対応</a:t>
            </a:r>
            <a:endParaRPr lang="en-US" altLang="ja-JP" sz="2400"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endParaRPr lang="en-US" altLang="ja-JP" sz="2400"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endParaRPr lang="en-US" altLang="ja-JP" sz="2400" dirty="0">
              <a:latin typeface="Hiragino Maru Gothic Pro W4" panose="020F0400000000000000" pitchFamily="34" charset="-128"/>
              <a:ea typeface="Hiragino Maru Gothic Pro W4" panose="020F0400000000000000" pitchFamily="34" charset="-128"/>
            </a:endParaRPr>
          </a:p>
        </p:txBody>
      </p:sp>
      <p:pic>
        <p:nvPicPr>
          <p:cNvPr id="3" name="図 2" descr="挿絵 が含まれている画像&#10;&#10;自動的に生成された説明">
            <a:extLst>
              <a:ext uri="{FF2B5EF4-FFF2-40B4-BE49-F238E27FC236}">
                <a16:creationId xmlns:a16="http://schemas.microsoft.com/office/drawing/2014/main" id="{4392AEF0-B341-5E0F-72D7-FAA946AA8D3C}"/>
              </a:ext>
            </a:extLst>
          </p:cNvPr>
          <p:cNvPicPr>
            <a:picLocks noChangeAspect="1"/>
          </p:cNvPicPr>
          <p:nvPr/>
        </p:nvPicPr>
        <p:blipFill>
          <a:blip r:embed="rId2"/>
          <a:stretch>
            <a:fillRect/>
          </a:stretch>
        </p:blipFill>
        <p:spPr>
          <a:xfrm>
            <a:off x="5138121" y="3918003"/>
            <a:ext cx="3256774" cy="2460674"/>
          </a:xfrm>
          <a:prstGeom prst="rect">
            <a:avLst/>
          </a:prstGeom>
        </p:spPr>
      </p:pic>
    </p:spTree>
    <p:extLst>
      <p:ext uri="{BB962C8B-B14F-4D97-AF65-F5344CB8AC3E}">
        <p14:creationId xmlns:p14="http://schemas.microsoft.com/office/powerpoint/2010/main" val="206483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F7C5E4E-11AA-1DF3-F4EA-657679D20E3C}"/>
              </a:ext>
            </a:extLst>
          </p:cNvPr>
          <p:cNvSpPr/>
          <p:nvPr/>
        </p:nvSpPr>
        <p:spPr>
          <a:xfrm>
            <a:off x="441960" y="1741574"/>
            <a:ext cx="8401049" cy="442007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09DE4A0-4FD3-FD34-6329-E2D317BBD754}"/>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謝辞</a:t>
            </a:r>
          </a:p>
        </p:txBody>
      </p:sp>
      <p:sp>
        <p:nvSpPr>
          <p:cNvPr id="5" name="テキスト ボックス 4">
            <a:extLst>
              <a:ext uri="{FF2B5EF4-FFF2-40B4-BE49-F238E27FC236}">
                <a16:creationId xmlns:a16="http://schemas.microsoft.com/office/drawing/2014/main" id="{5D594983-5A58-A19C-3CFA-23F3231B26BC}"/>
              </a:ext>
            </a:extLst>
          </p:cNvPr>
          <p:cNvSpPr txBox="1"/>
          <p:nvPr/>
        </p:nvSpPr>
        <p:spPr>
          <a:xfrm>
            <a:off x="411480" y="2029407"/>
            <a:ext cx="8290560" cy="3539430"/>
          </a:xfrm>
          <a:prstGeom prst="rect">
            <a:avLst/>
          </a:prstGeom>
          <a:noFill/>
        </p:spPr>
        <p:txBody>
          <a:bodyPr wrap="square">
            <a:spAutoFit/>
          </a:bodyPr>
          <a:lstStyle/>
          <a:p>
            <a:pPr algn="just"/>
            <a:r>
              <a:rPr lang="ja-JP" altLang="ja-JP" sz="2800" kern="100" spc="5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謝辞</a:t>
            </a:r>
            <a:endPar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pPr marL="179705" indent="158750" algn="just"/>
            <a:r>
              <a:rPr lang="ja-JP"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今回の研修で、月</a:t>
            </a:r>
            <a:r>
              <a:rPr lang="en-US"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1</a:t>
            </a:r>
            <a:r>
              <a:rPr lang="ja-JP"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回の</a:t>
            </a:r>
            <a:r>
              <a:rPr lang="en-US"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Web</a:t>
            </a:r>
            <a:r>
              <a:rPr lang="ja-JP"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ミーティングにて講師を務めてくださった</a:t>
            </a:r>
            <a:r>
              <a:rPr lang="ja-JP" altLang="ja-JP" sz="2800" b="1"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弓削田公司氏</a:t>
            </a:r>
            <a:r>
              <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には工学系技術部</a:t>
            </a:r>
            <a:r>
              <a:rPr lang="en-US"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HP</a:t>
            </a:r>
            <a:r>
              <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の刷新と最新の</a:t>
            </a:r>
            <a:r>
              <a:rPr lang="en-US"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Web</a:t>
            </a:r>
            <a:r>
              <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技術に関するいろいろをご教授いただきました。誠に感謝いたします。またこの技術研修には</a:t>
            </a:r>
            <a:r>
              <a:rPr lang="en-US"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2023</a:t>
            </a:r>
            <a:r>
              <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年度</a:t>
            </a:r>
            <a:r>
              <a:rPr lang="ja-JP" altLang="ja-JP" sz="2800" kern="100" spc="6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工学系研究科技術部プロジェクト研修</a:t>
            </a:r>
            <a:r>
              <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を活用させていただきました。ありがとうございました。</a:t>
            </a:r>
          </a:p>
        </p:txBody>
      </p:sp>
    </p:spTree>
    <p:extLst>
      <p:ext uri="{BB962C8B-B14F-4D97-AF65-F5344CB8AC3E}">
        <p14:creationId xmlns:p14="http://schemas.microsoft.com/office/powerpoint/2010/main" val="112090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F5165-4BA1-A239-B78D-C1A8FA6AE599}"/>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C43D97-31F6-BDBA-68F7-2D19DD1F0706}"/>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F530B7C8-267D-B770-46B3-7F7F858C9992}"/>
              </a:ext>
            </a:extLst>
          </p:cNvPr>
          <p:cNvSpPr txBox="1"/>
          <p:nvPr/>
        </p:nvSpPr>
        <p:spPr>
          <a:xfrm>
            <a:off x="1930790" y="3429000"/>
            <a:ext cx="8290560" cy="523220"/>
          </a:xfrm>
          <a:prstGeom prst="rect">
            <a:avLst/>
          </a:prstGeom>
          <a:noFill/>
        </p:spPr>
        <p:txBody>
          <a:bodyPr wrap="square">
            <a:spAutoFit/>
          </a:bodyPr>
          <a:lstStyle/>
          <a:p>
            <a:pPr algn="just"/>
            <a:r>
              <a:rPr lang="ja-JP" altLang="en-US" sz="2800" kern="100" spc="50" dirty="0">
                <a:latin typeface="Hiragino Maru Gothic Pro W4" panose="020F0400000000000000" pitchFamily="34" charset="-128"/>
                <a:ea typeface="Hiragino Maru Gothic Pro W4" panose="020F0400000000000000" pitchFamily="34" charset="-128"/>
                <a:cs typeface="Times New Roman" panose="02020603050405020304" pitchFamily="18" charset="0"/>
              </a:rPr>
              <a:t>ご清聴ありがとうございました</a:t>
            </a:r>
            <a:endPar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p:txBody>
      </p:sp>
    </p:spTree>
    <p:extLst>
      <p:ext uri="{BB962C8B-B14F-4D97-AF65-F5344CB8AC3E}">
        <p14:creationId xmlns:p14="http://schemas.microsoft.com/office/powerpoint/2010/main" val="34746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378-BBF5-67C1-8902-35A2415D3B2D}"/>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3E6359FB-5D46-EAC7-01D4-9DE77A89A753}"/>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Appendix Git</a:t>
            </a: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更新</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A69AB735-E09F-40A0-6CD2-4D4A09A57560}"/>
              </a:ext>
            </a:extLst>
          </p:cNvPr>
          <p:cNvSpPr txBox="1"/>
          <p:nvPr/>
        </p:nvSpPr>
        <p:spPr>
          <a:xfrm>
            <a:off x="763171" y="1023425"/>
            <a:ext cx="2064435" cy="523220"/>
          </a:xfrm>
          <a:prstGeom prst="rect">
            <a:avLst/>
          </a:prstGeom>
          <a:noFill/>
        </p:spPr>
        <p:txBody>
          <a:bodyPr wrap="square">
            <a:spAutoFit/>
          </a:bodyPr>
          <a:lstStyle/>
          <a:p>
            <a:pPr algn="just"/>
            <a:r>
              <a:rPr lang="en-US" altLang="ja-JP" sz="2800" kern="100" spc="5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FTP</a:t>
            </a:r>
            <a:r>
              <a:rPr lang="ja-JP" altLang="en-US" sz="2800" kern="100" spc="5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の場合</a:t>
            </a:r>
            <a:endPar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p:txBody>
      </p:sp>
      <p:pic>
        <p:nvPicPr>
          <p:cNvPr id="5" name="グラフィックス 4" descr="うさぎの顔 単色塗りつぶし">
            <a:extLst>
              <a:ext uri="{FF2B5EF4-FFF2-40B4-BE49-F238E27FC236}">
                <a16:creationId xmlns:a16="http://schemas.microsoft.com/office/drawing/2014/main" id="{CCE1CFF4-B1B1-DE9F-91C7-A790D5C69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971" y="1715631"/>
            <a:ext cx="914400" cy="914400"/>
          </a:xfrm>
          <a:prstGeom prst="rect">
            <a:avLst/>
          </a:prstGeom>
        </p:spPr>
      </p:pic>
      <p:pic>
        <p:nvPicPr>
          <p:cNvPr id="7" name="グラフィックス 6" descr="うさぎの顔 枠線">
            <a:extLst>
              <a:ext uri="{FF2B5EF4-FFF2-40B4-BE49-F238E27FC236}">
                <a16:creationId xmlns:a16="http://schemas.microsoft.com/office/drawing/2014/main" id="{A95BF656-A01F-35DC-D766-FDA1970A31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388" y="1715631"/>
            <a:ext cx="914400" cy="914400"/>
          </a:xfrm>
          <a:prstGeom prst="rect">
            <a:avLst/>
          </a:prstGeom>
        </p:spPr>
      </p:pic>
      <p:sp>
        <p:nvSpPr>
          <p:cNvPr id="8" name="楕円 7">
            <a:extLst>
              <a:ext uri="{FF2B5EF4-FFF2-40B4-BE49-F238E27FC236}">
                <a16:creationId xmlns:a16="http://schemas.microsoft.com/office/drawing/2014/main" id="{E2EEE97A-EE30-AD68-0617-7E9495C6B91F}"/>
              </a:ext>
            </a:extLst>
          </p:cNvPr>
          <p:cNvSpPr/>
          <p:nvPr/>
        </p:nvSpPr>
        <p:spPr>
          <a:xfrm>
            <a:off x="320039" y="2615963"/>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08298FEE-4FA7-EF85-341E-C5F4F29DFE76}"/>
              </a:ext>
            </a:extLst>
          </p:cNvPr>
          <p:cNvSpPr/>
          <p:nvPr/>
        </p:nvSpPr>
        <p:spPr>
          <a:xfrm>
            <a:off x="763171" y="2615510"/>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10" name="楕円 9">
            <a:extLst>
              <a:ext uri="{FF2B5EF4-FFF2-40B4-BE49-F238E27FC236}">
                <a16:creationId xmlns:a16="http://schemas.microsoft.com/office/drawing/2014/main" id="{B7989A73-CFCF-5FD4-1FDE-C0DD752F5C3E}"/>
              </a:ext>
            </a:extLst>
          </p:cNvPr>
          <p:cNvSpPr/>
          <p:nvPr/>
        </p:nvSpPr>
        <p:spPr>
          <a:xfrm>
            <a:off x="1788354" y="2630031"/>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11" name="楕円 10">
            <a:extLst>
              <a:ext uri="{FF2B5EF4-FFF2-40B4-BE49-F238E27FC236}">
                <a16:creationId xmlns:a16="http://schemas.microsoft.com/office/drawing/2014/main" id="{8865CC95-092F-1FBE-0F8D-B640957A84B7}"/>
              </a:ext>
            </a:extLst>
          </p:cNvPr>
          <p:cNvSpPr/>
          <p:nvPr/>
        </p:nvSpPr>
        <p:spPr>
          <a:xfrm>
            <a:off x="2259622" y="2630031"/>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cxnSp>
        <p:nvCxnSpPr>
          <p:cNvPr id="13" name="直線矢印コネクタ 12">
            <a:extLst>
              <a:ext uri="{FF2B5EF4-FFF2-40B4-BE49-F238E27FC236}">
                <a16:creationId xmlns:a16="http://schemas.microsoft.com/office/drawing/2014/main" id="{200C19C3-2235-6776-7EB7-41BCF383FCC5}"/>
              </a:ext>
            </a:extLst>
          </p:cNvPr>
          <p:cNvCxnSpPr>
            <a:cxnSpLocks/>
          </p:cNvCxnSpPr>
          <p:nvPr/>
        </p:nvCxnSpPr>
        <p:spPr>
          <a:xfrm>
            <a:off x="2284239" y="2886870"/>
            <a:ext cx="0" cy="5951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グラフィックス 14" descr="インターネット 単色塗りつぶし">
            <a:extLst>
              <a:ext uri="{FF2B5EF4-FFF2-40B4-BE49-F238E27FC236}">
                <a16:creationId xmlns:a16="http://schemas.microsoft.com/office/drawing/2014/main" id="{34E14F1E-130E-9528-FA57-78AB2CB15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695505"/>
            <a:ext cx="914400" cy="914400"/>
          </a:xfrm>
          <a:prstGeom prst="rect">
            <a:avLst/>
          </a:prstGeom>
        </p:spPr>
      </p:pic>
      <p:sp>
        <p:nvSpPr>
          <p:cNvPr id="19" name="楕円 18">
            <a:extLst>
              <a:ext uri="{FF2B5EF4-FFF2-40B4-BE49-F238E27FC236}">
                <a16:creationId xmlns:a16="http://schemas.microsoft.com/office/drawing/2014/main" id="{4D85FBDB-1D09-7A2D-07B9-DC7C01CDDABC}"/>
              </a:ext>
            </a:extLst>
          </p:cNvPr>
          <p:cNvSpPr/>
          <p:nvPr/>
        </p:nvSpPr>
        <p:spPr>
          <a:xfrm>
            <a:off x="1823374" y="3456286"/>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A6547A4-D638-36CD-C126-7F195AD2ADC6}"/>
              </a:ext>
            </a:extLst>
          </p:cNvPr>
          <p:cNvSpPr/>
          <p:nvPr/>
        </p:nvSpPr>
        <p:spPr>
          <a:xfrm>
            <a:off x="2266506" y="3455833"/>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cxnSp>
        <p:nvCxnSpPr>
          <p:cNvPr id="23" name="直線矢印コネクタ 22">
            <a:extLst>
              <a:ext uri="{FF2B5EF4-FFF2-40B4-BE49-F238E27FC236}">
                <a16:creationId xmlns:a16="http://schemas.microsoft.com/office/drawing/2014/main" id="{2962F5B4-2548-11D7-383B-913060DFB003}"/>
              </a:ext>
            </a:extLst>
          </p:cNvPr>
          <p:cNvCxnSpPr>
            <a:cxnSpLocks/>
          </p:cNvCxnSpPr>
          <p:nvPr/>
        </p:nvCxnSpPr>
        <p:spPr>
          <a:xfrm>
            <a:off x="745968" y="2924274"/>
            <a:ext cx="0" cy="1752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楕円 24">
            <a:extLst>
              <a:ext uri="{FF2B5EF4-FFF2-40B4-BE49-F238E27FC236}">
                <a16:creationId xmlns:a16="http://schemas.microsoft.com/office/drawing/2014/main" id="{B107F893-8332-6FEE-3798-70B333A3D65F}"/>
              </a:ext>
            </a:extLst>
          </p:cNvPr>
          <p:cNvSpPr/>
          <p:nvPr/>
        </p:nvSpPr>
        <p:spPr>
          <a:xfrm>
            <a:off x="338649" y="4420245"/>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26" name="楕円 25">
            <a:extLst>
              <a:ext uri="{FF2B5EF4-FFF2-40B4-BE49-F238E27FC236}">
                <a16:creationId xmlns:a16="http://schemas.microsoft.com/office/drawing/2014/main" id="{B3BC7CB3-7695-E030-4E68-B4D58A551D02}"/>
              </a:ext>
            </a:extLst>
          </p:cNvPr>
          <p:cNvSpPr/>
          <p:nvPr/>
        </p:nvSpPr>
        <p:spPr>
          <a:xfrm>
            <a:off x="809917" y="4420245"/>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4</a:t>
            </a:r>
            <a:endParaRPr kumimoji="1" lang="ja-JP" altLang="en-US" dirty="0"/>
          </a:p>
        </p:txBody>
      </p:sp>
      <p:grpSp>
        <p:nvGrpSpPr>
          <p:cNvPr id="3" name="グループ化 2">
            <a:extLst>
              <a:ext uri="{FF2B5EF4-FFF2-40B4-BE49-F238E27FC236}">
                <a16:creationId xmlns:a16="http://schemas.microsoft.com/office/drawing/2014/main" id="{1C56669C-357D-5306-F08B-1FE44776C6FE}"/>
              </a:ext>
            </a:extLst>
          </p:cNvPr>
          <p:cNvGrpSpPr/>
          <p:nvPr/>
        </p:nvGrpSpPr>
        <p:grpSpPr>
          <a:xfrm>
            <a:off x="4161694" y="2668507"/>
            <a:ext cx="944878" cy="2273049"/>
            <a:chOff x="3270737" y="2636298"/>
            <a:chExt cx="944878" cy="2273049"/>
          </a:xfrm>
        </p:grpSpPr>
        <p:sp>
          <p:nvSpPr>
            <p:cNvPr id="16" name="楕円 15">
              <a:extLst>
                <a:ext uri="{FF2B5EF4-FFF2-40B4-BE49-F238E27FC236}">
                  <a16:creationId xmlns:a16="http://schemas.microsoft.com/office/drawing/2014/main" id="{C08823A1-3030-2A40-70F2-7BACC8269C76}"/>
                </a:ext>
              </a:extLst>
            </p:cNvPr>
            <p:cNvSpPr/>
            <p:nvPr/>
          </p:nvSpPr>
          <p:spPr>
            <a:xfrm>
              <a:off x="3270737" y="2636298"/>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17" name="楕円 16">
              <a:extLst>
                <a:ext uri="{FF2B5EF4-FFF2-40B4-BE49-F238E27FC236}">
                  <a16:creationId xmlns:a16="http://schemas.microsoft.com/office/drawing/2014/main" id="{8303C17E-022C-711D-2647-9D1F07643217}"/>
                </a:ext>
              </a:extLst>
            </p:cNvPr>
            <p:cNvSpPr/>
            <p:nvPr/>
          </p:nvSpPr>
          <p:spPr>
            <a:xfrm>
              <a:off x="3742005" y="2636298"/>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21" name="楕円 20">
              <a:extLst>
                <a:ext uri="{FF2B5EF4-FFF2-40B4-BE49-F238E27FC236}">
                  <a16:creationId xmlns:a16="http://schemas.microsoft.com/office/drawing/2014/main" id="{6B9BFF45-869A-C3F1-958E-CB57B7DAEF6A}"/>
                </a:ext>
              </a:extLst>
            </p:cNvPr>
            <p:cNvSpPr/>
            <p:nvPr/>
          </p:nvSpPr>
          <p:spPr>
            <a:xfrm>
              <a:off x="3284805" y="3396409"/>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3</a:t>
              </a:r>
              <a:endParaRPr kumimoji="1" lang="ja-JP" altLang="en-US" dirty="0"/>
            </a:p>
          </p:txBody>
        </p:sp>
        <p:sp>
          <p:nvSpPr>
            <p:cNvPr id="22" name="楕円 21">
              <a:extLst>
                <a:ext uri="{FF2B5EF4-FFF2-40B4-BE49-F238E27FC236}">
                  <a16:creationId xmlns:a16="http://schemas.microsoft.com/office/drawing/2014/main" id="{B7FB8BB9-998F-1396-8E27-3BD521CF8E8A}"/>
                </a:ext>
              </a:extLst>
            </p:cNvPr>
            <p:cNvSpPr/>
            <p:nvPr/>
          </p:nvSpPr>
          <p:spPr>
            <a:xfrm>
              <a:off x="3727937" y="3395956"/>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27" name="楕円 26">
              <a:extLst>
                <a:ext uri="{FF2B5EF4-FFF2-40B4-BE49-F238E27FC236}">
                  <a16:creationId xmlns:a16="http://schemas.microsoft.com/office/drawing/2014/main" id="{A08AAE2A-7AC0-64BC-D368-6D798950C085}"/>
                </a:ext>
              </a:extLst>
            </p:cNvPr>
            <p:cNvSpPr/>
            <p:nvPr/>
          </p:nvSpPr>
          <p:spPr>
            <a:xfrm>
              <a:off x="3287147" y="4472621"/>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28" name="楕円 27">
              <a:extLst>
                <a:ext uri="{FF2B5EF4-FFF2-40B4-BE49-F238E27FC236}">
                  <a16:creationId xmlns:a16="http://schemas.microsoft.com/office/drawing/2014/main" id="{72161527-E72F-ED75-AAD5-14D28417B3D8}"/>
                </a:ext>
              </a:extLst>
            </p:cNvPr>
            <p:cNvSpPr/>
            <p:nvPr/>
          </p:nvSpPr>
          <p:spPr>
            <a:xfrm>
              <a:off x="3758415" y="4472621"/>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4</a:t>
              </a:r>
              <a:endParaRPr kumimoji="1" lang="ja-JP" altLang="en-US" dirty="0"/>
            </a:p>
          </p:txBody>
        </p:sp>
      </p:grpSp>
      <p:sp>
        <p:nvSpPr>
          <p:cNvPr id="29" name="テキスト ボックス 28">
            <a:extLst>
              <a:ext uri="{FF2B5EF4-FFF2-40B4-BE49-F238E27FC236}">
                <a16:creationId xmlns:a16="http://schemas.microsoft.com/office/drawing/2014/main" id="{93767344-EF08-0923-337D-AFFC71B4882D}"/>
              </a:ext>
            </a:extLst>
          </p:cNvPr>
          <p:cNvSpPr txBox="1"/>
          <p:nvPr/>
        </p:nvSpPr>
        <p:spPr>
          <a:xfrm>
            <a:off x="1545662" y="3933583"/>
            <a:ext cx="1800493" cy="369332"/>
          </a:xfrm>
          <a:prstGeom prst="rect">
            <a:avLst/>
          </a:prstGeom>
          <a:noFill/>
        </p:spPr>
        <p:txBody>
          <a:bodyPr wrap="none" rtlCol="0">
            <a:spAutoFit/>
          </a:bodyPr>
          <a:lstStyle/>
          <a:p>
            <a:pPr algn="l"/>
            <a:r>
              <a:rPr kumimoji="1" lang="ja-JP" altLang="en-US" dirty="0"/>
              <a:t>アップロード！</a:t>
            </a:r>
          </a:p>
        </p:txBody>
      </p:sp>
      <p:sp>
        <p:nvSpPr>
          <p:cNvPr id="30" name="テキスト ボックス 29">
            <a:extLst>
              <a:ext uri="{FF2B5EF4-FFF2-40B4-BE49-F238E27FC236}">
                <a16:creationId xmlns:a16="http://schemas.microsoft.com/office/drawing/2014/main" id="{45A8C96D-7CA1-8FF0-075B-5EAAE1522BD0}"/>
              </a:ext>
            </a:extLst>
          </p:cNvPr>
          <p:cNvSpPr txBox="1"/>
          <p:nvPr/>
        </p:nvSpPr>
        <p:spPr>
          <a:xfrm>
            <a:off x="1345307" y="4832303"/>
            <a:ext cx="1800493" cy="369332"/>
          </a:xfrm>
          <a:prstGeom prst="rect">
            <a:avLst/>
          </a:prstGeom>
          <a:noFill/>
        </p:spPr>
        <p:txBody>
          <a:bodyPr wrap="square" rtlCol="0">
            <a:spAutoFit/>
          </a:bodyPr>
          <a:lstStyle/>
          <a:p>
            <a:pPr algn="l"/>
            <a:r>
              <a:rPr kumimoji="1" lang="ja-JP" altLang="en-US" dirty="0"/>
              <a:t>アップロード！</a:t>
            </a:r>
          </a:p>
        </p:txBody>
      </p:sp>
      <p:sp>
        <p:nvSpPr>
          <p:cNvPr id="31" name="テキスト ボックス 30">
            <a:extLst>
              <a:ext uri="{FF2B5EF4-FFF2-40B4-BE49-F238E27FC236}">
                <a16:creationId xmlns:a16="http://schemas.microsoft.com/office/drawing/2014/main" id="{82CBEEA2-7CFB-3400-67BA-5D50581145E0}"/>
              </a:ext>
            </a:extLst>
          </p:cNvPr>
          <p:cNvSpPr txBox="1"/>
          <p:nvPr/>
        </p:nvSpPr>
        <p:spPr>
          <a:xfrm>
            <a:off x="5383237" y="2464541"/>
            <a:ext cx="3198055" cy="1754326"/>
          </a:xfrm>
          <a:prstGeom prst="rect">
            <a:avLst/>
          </a:prstGeom>
          <a:noFill/>
        </p:spPr>
        <p:txBody>
          <a:bodyPr wrap="square" rtlCol="0">
            <a:spAutoFit/>
          </a:bodyPr>
          <a:lstStyle/>
          <a:p>
            <a:pPr algn="l"/>
            <a:r>
              <a:rPr kumimoji="1" lang="ja-JP" altLang="en-US" dirty="0"/>
              <a:t>同時にダウンロードしてきたファイルを違うタイミングでアップロードした場合、バージョン管理機能がない</a:t>
            </a:r>
            <a:r>
              <a:rPr kumimoji="1" lang="en-US" altLang="ja-JP" dirty="0"/>
              <a:t>FTP</a:t>
            </a:r>
            <a:r>
              <a:rPr kumimoji="1" lang="ja-JP" altLang="en-US" dirty="0"/>
              <a:t>では、過去のファイルに上書きされてしまう恐れがある。</a:t>
            </a:r>
          </a:p>
        </p:txBody>
      </p:sp>
      <p:sp>
        <p:nvSpPr>
          <p:cNvPr id="6" name="正方形/長方形 5">
            <a:extLst>
              <a:ext uri="{FF2B5EF4-FFF2-40B4-BE49-F238E27FC236}">
                <a16:creationId xmlns:a16="http://schemas.microsoft.com/office/drawing/2014/main" id="{C3B1B664-41EB-236D-E1F5-E0045C57A2E7}"/>
              </a:ext>
            </a:extLst>
          </p:cNvPr>
          <p:cNvSpPr/>
          <p:nvPr/>
        </p:nvSpPr>
        <p:spPr>
          <a:xfrm>
            <a:off x="3282169" y="3406993"/>
            <a:ext cx="436386" cy="14499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100" dirty="0"/>
              <a:t>FTP</a:t>
            </a:r>
            <a:endParaRPr kumimoji="1" lang="ja-JP" altLang="en-US" sz="1100" dirty="0"/>
          </a:p>
        </p:txBody>
      </p:sp>
      <p:cxnSp>
        <p:nvCxnSpPr>
          <p:cNvPr id="14" name="直線矢印コネクタ 13">
            <a:extLst>
              <a:ext uri="{FF2B5EF4-FFF2-40B4-BE49-F238E27FC236}">
                <a16:creationId xmlns:a16="http://schemas.microsoft.com/office/drawing/2014/main" id="{F497634F-3FD0-3593-FE21-79035C536C0C}"/>
              </a:ext>
            </a:extLst>
          </p:cNvPr>
          <p:cNvCxnSpPr>
            <a:cxnSpLocks/>
            <a:stCxn id="20" idx="6"/>
          </p:cNvCxnSpPr>
          <p:nvPr/>
        </p:nvCxnSpPr>
        <p:spPr>
          <a:xfrm flipV="1">
            <a:off x="2723706" y="3646528"/>
            <a:ext cx="508583" cy="27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965EA994-92B2-8583-66D4-99ED60AAE03B}"/>
              </a:ext>
            </a:extLst>
          </p:cNvPr>
          <p:cNvCxnSpPr>
            <a:cxnSpLocks/>
          </p:cNvCxnSpPr>
          <p:nvPr/>
        </p:nvCxnSpPr>
        <p:spPr>
          <a:xfrm flipV="1">
            <a:off x="3692867" y="3642570"/>
            <a:ext cx="508583" cy="27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800535D3-E21E-BF08-644E-023F10F0BD62}"/>
              </a:ext>
            </a:extLst>
          </p:cNvPr>
          <p:cNvCxnSpPr>
            <a:cxnSpLocks/>
          </p:cNvCxnSpPr>
          <p:nvPr/>
        </p:nvCxnSpPr>
        <p:spPr>
          <a:xfrm flipV="1">
            <a:off x="1314791" y="4588857"/>
            <a:ext cx="1917498" cy="52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4DDFD4A-19AB-9C3D-DB20-924BDE1AE4D6}"/>
              </a:ext>
            </a:extLst>
          </p:cNvPr>
          <p:cNvCxnSpPr>
            <a:cxnSpLocks/>
          </p:cNvCxnSpPr>
          <p:nvPr/>
        </p:nvCxnSpPr>
        <p:spPr>
          <a:xfrm flipV="1">
            <a:off x="3732623" y="4646728"/>
            <a:ext cx="508583" cy="27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16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89E1-4064-AFFC-0D02-42E1AAA1D31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0BA5300F-C38C-FEC4-E656-E5A935D6BBFC}"/>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kern="0">
                <a:solidFill>
                  <a:schemeClr val="bg1"/>
                </a:solidFill>
                <a:ea typeface="Hiragino Maru Gothic Pro W4" panose="020F0400000000000000" pitchFamily="34" charset="-128"/>
                <a:cs typeface="Times New Roman" panose="02020603050405020304" pitchFamily="18" charset="0"/>
              </a:rPr>
              <a:t>旧技術部</a:t>
            </a:r>
            <a:r>
              <a:rPr kumimoji="1" lang="en-US" altLang="ja-JP" sz="3600" kern="0" dirty="0">
                <a:solidFill>
                  <a:schemeClr val="bg1"/>
                </a:solidFill>
                <a:ea typeface="Hiragino Maru Gothic Pro W4" panose="020F0400000000000000" pitchFamily="34" charset="-128"/>
                <a:cs typeface="Times New Roman" panose="02020603050405020304" pitchFamily="18" charset="0"/>
              </a:rPr>
              <a:t>HP</a:t>
            </a:r>
            <a:endParaRPr kumimoji="1" lang="ja-JP" altLang="en-US" sz="3600" dirty="0">
              <a:solidFill>
                <a:schemeClr val="bg1"/>
              </a:solidFill>
            </a:endParaRPr>
          </a:p>
        </p:txBody>
      </p:sp>
      <p:sp>
        <p:nvSpPr>
          <p:cNvPr id="9" name="テキスト ボックス 8">
            <a:extLst>
              <a:ext uri="{FF2B5EF4-FFF2-40B4-BE49-F238E27FC236}">
                <a16:creationId xmlns:a16="http://schemas.microsoft.com/office/drawing/2014/main" id="{56EC068D-03C5-89D3-A599-4A2E3C032D30}"/>
              </a:ext>
            </a:extLst>
          </p:cNvPr>
          <p:cNvSpPr txBox="1"/>
          <p:nvPr/>
        </p:nvSpPr>
        <p:spPr>
          <a:xfrm>
            <a:off x="790552" y="1931868"/>
            <a:ext cx="7716840" cy="1569660"/>
          </a:xfrm>
          <a:prstGeom prst="rect">
            <a:avLst/>
          </a:prstGeom>
          <a:noFill/>
        </p:spPr>
        <p:txBody>
          <a:bodyPr wrap="square">
            <a:spAutoFit/>
          </a:bodyPr>
          <a:lstStyle/>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2012</a:t>
            </a:r>
            <a:r>
              <a:rPr lang="ja-JP" altLang="en-US" sz="2400" dirty="0">
                <a:latin typeface="Hiragino Maru Gothic Pro W4" panose="020F0400000000000000" pitchFamily="34" charset="-128"/>
                <a:ea typeface="Hiragino Maru Gothic Pro W4" panose="020F0400000000000000" pitchFamily="34" charset="-128"/>
              </a:rPr>
              <a:t>年運用開始</a:t>
            </a:r>
            <a:endParaRPr lang="en-US" altLang="ja-JP" sz="2400"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HTML</a:t>
            </a:r>
            <a:r>
              <a:rPr lang="ja-JP" altLang="en-US" sz="2400" dirty="0">
                <a:latin typeface="Hiragino Maru Gothic Pro W4" panose="020F0400000000000000" pitchFamily="34" charset="-128"/>
                <a:ea typeface="Hiragino Maru Gothic Pro W4" panose="020F0400000000000000" pitchFamily="34" charset="-128"/>
              </a:rPr>
              <a:t>と</a:t>
            </a:r>
            <a:r>
              <a:rPr lang="en-US" altLang="ja-JP" sz="2400" dirty="0">
                <a:latin typeface="Hiragino Maru Gothic Pro W4" panose="020F0400000000000000" pitchFamily="34" charset="-128"/>
                <a:ea typeface="Hiragino Maru Gothic Pro W4" panose="020F0400000000000000" pitchFamily="34" charset="-128"/>
              </a:rPr>
              <a:t>CSS</a:t>
            </a:r>
            <a:r>
              <a:rPr lang="ja-JP" altLang="en-US" sz="2400" dirty="0">
                <a:latin typeface="Hiragino Maru Gothic Pro W4" panose="020F0400000000000000" pitchFamily="34" charset="-128"/>
                <a:ea typeface="Hiragino Maru Gothic Pro W4" panose="020F0400000000000000" pitchFamily="34" charset="-128"/>
              </a:rPr>
              <a:t>によって構築</a:t>
            </a:r>
            <a:endParaRPr lang="en-US" altLang="ja-JP" sz="2400"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更新は複数人で分担</a:t>
            </a:r>
            <a:endParaRPr lang="en-US" altLang="ja-JP" sz="2400"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更新には</a:t>
            </a:r>
            <a:r>
              <a:rPr lang="en-US" altLang="ja-JP" sz="2400" dirty="0">
                <a:latin typeface="Hiragino Maru Gothic Pro W4" panose="020F0400000000000000" pitchFamily="34" charset="-128"/>
                <a:ea typeface="Hiragino Maru Gothic Pro W4" panose="020F0400000000000000" pitchFamily="34" charset="-128"/>
              </a:rPr>
              <a:t>FTP</a:t>
            </a:r>
            <a:r>
              <a:rPr lang="ja-JP" altLang="en-US" sz="2400" dirty="0">
                <a:latin typeface="Hiragino Maru Gothic Pro W4" panose="020F0400000000000000" pitchFamily="34" charset="-128"/>
                <a:ea typeface="Hiragino Maru Gothic Pro W4" panose="020F0400000000000000" pitchFamily="34" charset="-128"/>
              </a:rPr>
              <a:t>（</a:t>
            </a:r>
            <a:r>
              <a:rPr lang="ja-JP" altLang="ja-JP" sz="2400" dirty="0">
                <a:latin typeface="Hiragino Maru Gothic Pro W4" panose="020F0400000000000000" pitchFamily="34" charset="-128"/>
                <a:ea typeface="Hiragino Maru Gothic Pro W4" panose="020F0400000000000000" pitchFamily="34" charset="-128"/>
              </a:rPr>
              <a:t>File Transfer Protocol</a:t>
            </a:r>
            <a:r>
              <a:rPr lang="ja-JP" altLang="en-US" sz="2400" dirty="0">
                <a:latin typeface="Hiragino Maru Gothic Pro W4" panose="020F0400000000000000" pitchFamily="34" charset="-128"/>
                <a:ea typeface="Hiragino Maru Gothic Pro W4" panose="020F0400000000000000" pitchFamily="34" charset="-128"/>
              </a:rPr>
              <a:t>）を使用</a:t>
            </a:r>
          </a:p>
        </p:txBody>
      </p:sp>
      <p:sp>
        <p:nvSpPr>
          <p:cNvPr id="12" name="テキスト ボックス 11">
            <a:extLst>
              <a:ext uri="{FF2B5EF4-FFF2-40B4-BE49-F238E27FC236}">
                <a16:creationId xmlns:a16="http://schemas.microsoft.com/office/drawing/2014/main" id="{0475406B-F11D-EB77-EBA0-E17A2E76B4A9}"/>
              </a:ext>
            </a:extLst>
          </p:cNvPr>
          <p:cNvSpPr txBox="1"/>
          <p:nvPr/>
        </p:nvSpPr>
        <p:spPr>
          <a:xfrm>
            <a:off x="415978" y="929659"/>
            <a:ext cx="6768058" cy="400110"/>
          </a:xfrm>
          <a:prstGeom prst="rect">
            <a:avLst/>
          </a:prstGeom>
          <a:noFill/>
        </p:spPr>
        <p:txBody>
          <a:bodyPr wrap="square">
            <a:spAutoFit/>
          </a:bodyPr>
          <a:lstStyle/>
          <a:p>
            <a:r>
              <a:rPr lang="ja-JP" altLang="en-US" sz="2000" b="1" dirty="0">
                <a:solidFill>
                  <a:schemeClr val="accent1"/>
                </a:solidFill>
                <a:latin typeface="Hiragino Maru Gothic Pro W4" panose="020F0400000000000000" pitchFamily="34" charset="-128"/>
                <a:ea typeface="Hiragino Maru Gothic Pro W4" panose="020F0400000000000000" pitchFamily="34" charset="-128"/>
              </a:rPr>
              <a:t>旧技術部HPは・・・</a:t>
            </a:r>
            <a:endParaRPr lang="en-US" altLang="ja-JP" sz="2000" b="1" dirty="0">
              <a:solidFill>
                <a:schemeClr val="accent1"/>
              </a:solidFill>
              <a:latin typeface="Hiragino Maru Gothic Pro W4" panose="020F0400000000000000" pitchFamily="34" charset="-128"/>
              <a:ea typeface="Hiragino Maru Gothic Pro W4" panose="020F0400000000000000" pitchFamily="34" charset="-128"/>
            </a:endParaRPr>
          </a:p>
        </p:txBody>
      </p:sp>
      <p:sp>
        <p:nvSpPr>
          <p:cNvPr id="2" name="矢印: 下 1">
            <a:extLst>
              <a:ext uri="{FF2B5EF4-FFF2-40B4-BE49-F238E27FC236}">
                <a16:creationId xmlns:a16="http://schemas.microsoft.com/office/drawing/2014/main" id="{D2852839-2187-F0EB-3824-7EB9B9F27D06}"/>
              </a:ext>
            </a:extLst>
          </p:cNvPr>
          <p:cNvSpPr/>
          <p:nvPr/>
        </p:nvSpPr>
        <p:spPr>
          <a:xfrm>
            <a:off x="4000465" y="3965253"/>
            <a:ext cx="771993" cy="9072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9CF4D1A-97C8-AE1D-1841-740CF767BB4D}"/>
              </a:ext>
            </a:extLst>
          </p:cNvPr>
          <p:cNvSpPr txBox="1"/>
          <p:nvPr/>
        </p:nvSpPr>
        <p:spPr>
          <a:xfrm>
            <a:off x="790552" y="5336267"/>
            <a:ext cx="7963813" cy="646331"/>
          </a:xfrm>
          <a:prstGeom prst="rect">
            <a:avLst/>
          </a:prstGeom>
          <a:noFill/>
        </p:spPr>
        <p:txBody>
          <a:bodyPr wrap="square">
            <a:spAutoFit/>
          </a:bodyPr>
          <a:lstStyle/>
          <a:p>
            <a:pPr>
              <a:buClr>
                <a:schemeClr val="accent1"/>
              </a:buClr>
            </a:pPr>
            <a:r>
              <a:rPr lang="ja-JP" altLang="en-US" sz="3600" b="1" dirty="0">
                <a:latin typeface="Hiragino Maru Gothic Pro W4" panose="020F0400000000000000" pitchFamily="34" charset="-128"/>
                <a:ea typeface="Hiragino Maru Gothic Pro W4" panose="020F0400000000000000" pitchFamily="34" charset="-128"/>
              </a:rPr>
              <a:t>デザイン、</a:t>
            </a:r>
            <a:r>
              <a:rPr lang="en-US" altLang="ja-JP" sz="3600" b="1" dirty="0">
                <a:latin typeface="Hiragino Maru Gothic Pro W4" panose="020F0400000000000000" pitchFamily="34" charset="-128"/>
                <a:ea typeface="Hiragino Maru Gothic Pro W4" panose="020F0400000000000000" pitchFamily="34" charset="-128"/>
              </a:rPr>
              <a:t>HP</a:t>
            </a:r>
            <a:r>
              <a:rPr lang="ja-JP" altLang="en-US" sz="3600" b="1" dirty="0">
                <a:latin typeface="Hiragino Maru Gothic Pro W4" panose="020F0400000000000000" pitchFamily="34" charset="-128"/>
                <a:ea typeface="Hiragino Maru Gothic Pro W4" panose="020F0400000000000000" pitchFamily="34" charset="-128"/>
              </a:rPr>
              <a:t>更新作業で問題あり</a:t>
            </a:r>
            <a:endParaRPr lang="en-US" altLang="ja-JP" sz="3600" b="1"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305894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7F321-989A-1348-1A01-0544EB035E8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02C073C-22AC-936D-F093-9A71AFF728C1}"/>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Appendix Git</a:t>
            </a: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更新</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02DE94E0-03FA-18FB-697A-0347EA1BAE06}"/>
              </a:ext>
            </a:extLst>
          </p:cNvPr>
          <p:cNvSpPr txBox="1"/>
          <p:nvPr/>
        </p:nvSpPr>
        <p:spPr>
          <a:xfrm>
            <a:off x="763171" y="1023425"/>
            <a:ext cx="2064435" cy="523220"/>
          </a:xfrm>
          <a:prstGeom prst="rect">
            <a:avLst/>
          </a:prstGeom>
          <a:noFill/>
        </p:spPr>
        <p:txBody>
          <a:bodyPr wrap="square">
            <a:spAutoFit/>
          </a:bodyPr>
          <a:lstStyle/>
          <a:p>
            <a:pPr algn="just"/>
            <a:r>
              <a:rPr lang="en-US" altLang="ja-JP" sz="2800" kern="100" spc="50" dirty="0">
                <a:latin typeface="Hiragino Maru Gothic Pro W4" panose="020F0400000000000000" pitchFamily="34" charset="-128"/>
                <a:ea typeface="Hiragino Maru Gothic Pro W4" panose="020F0400000000000000" pitchFamily="34" charset="-128"/>
                <a:cs typeface="Times New Roman" panose="02020603050405020304" pitchFamily="18" charset="0"/>
              </a:rPr>
              <a:t>Git</a:t>
            </a:r>
            <a:r>
              <a:rPr lang="ja-JP" altLang="en-US" sz="2800" kern="100" spc="5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の場合</a:t>
            </a:r>
            <a:endParaRPr lang="ja-JP" altLang="ja-JP" sz="2800" kern="1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p:txBody>
      </p:sp>
      <p:pic>
        <p:nvPicPr>
          <p:cNvPr id="5" name="グラフィックス 4" descr="うさぎの顔 単色塗りつぶし">
            <a:extLst>
              <a:ext uri="{FF2B5EF4-FFF2-40B4-BE49-F238E27FC236}">
                <a16:creationId xmlns:a16="http://schemas.microsoft.com/office/drawing/2014/main" id="{DC656108-D66E-A248-D26D-365A128A3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971" y="1715631"/>
            <a:ext cx="914400" cy="914400"/>
          </a:xfrm>
          <a:prstGeom prst="rect">
            <a:avLst/>
          </a:prstGeom>
        </p:spPr>
      </p:pic>
      <p:pic>
        <p:nvPicPr>
          <p:cNvPr id="7" name="グラフィックス 6" descr="うさぎの顔 枠線">
            <a:extLst>
              <a:ext uri="{FF2B5EF4-FFF2-40B4-BE49-F238E27FC236}">
                <a16:creationId xmlns:a16="http://schemas.microsoft.com/office/drawing/2014/main" id="{61864EBC-BCFC-52A8-8227-D4E95E36A1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388" y="1715631"/>
            <a:ext cx="914400" cy="914400"/>
          </a:xfrm>
          <a:prstGeom prst="rect">
            <a:avLst/>
          </a:prstGeom>
        </p:spPr>
      </p:pic>
      <p:sp>
        <p:nvSpPr>
          <p:cNvPr id="8" name="楕円 7">
            <a:extLst>
              <a:ext uri="{FF2B5EF4-FFF2-40B4-BE49-F238E27FC236}">
                <a16:creationId xmlns:a16="http://schemas.microsoft.com/office/drawing/2014/main" id="{A6FBC667-9F55-5678-EE2E-4800A0E9BBB7}"/>
              </a:ext>
            </a:extLst>
          </p:cNvPr>
          <p:cNvSpPr/>
          <p:nvPr/>
        </p:nvSpPr>
        <p:spPr>
          <a:xfrm>
            <a:off x="320039" y="2615963"/>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A5B680B0-E7BE-DFFE-22E2-AB49E623E6CF}"/>
              </a:ext>
            </a:extLst>
          </p:cNvPr>
          <p:cNvSpPr/>
          <p:nvPr/>
        </p:nvSpPr>
        <p:spPr>
          <a:xfrm>
            <a:off x="763171" y="2615510"/>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10" name="楕円 9">
            <a:extLst>
              <a:ext uri="{FF2B5EF4-FFF2-40B4-BE49-F238E27FC236}">
                <a16:creationId xmlns:a16="http://schemas.microsoft.com/office/drawing/2014/main" id="{2B5B8D78-3350-6E09-0357-D03B48629158}"/>
              </a:ext>
            </a:extLst>
          </p:cNvPr>
          <p:cNvSpPr/>
          <p:nvPr/>
        </p:nvSpPr>
        <p:spPr>
          <a:xfrm>
            <a:off x="1788354" y="2630031"/>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11" name="楕円 10">
            <a:extLst>
              <a:ext uri="{FF2B5EF4-FFF2-40B4-BE49-F238E27FC236}">
                <a16:creationId xmlns:a16="http://schemas.microsoft.com/office/drawing/2014/main" id="{136140A9-74A4-9BE7-3964-12FC8BE822D6}"/>
              </a:ext>
            </a:extLst>
          </p:cNvPr>
          <p:cNvSpPr/>
          <p:nvPr/>
        </p:nvSpPr>
        <p:spPr>
          <a:xfrm>
            <a:off x="2259622" y="2630031"/>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cxnSp>
        <p:nvCxnSpPr>
          <p:cNvPr id="13" name="直線矢印コネクタ 12">
            <a:extLst>
              <a:ext uri="{FF2B5EF4-FFF2-40B4-BE49-F238E27FC236}">
                <a16:creationId xmlns:a16="http://schemas.microsoft.com/office/drawing/2014/main" id="{6A31D1C6-CB2F-50A2-A078-D33FA5069570}"/>
              </a:ext>
            </a:extLst>
          </p:cNvPr>
          <p:cNvCxnSpPr>
            <a:cxnSpLocks/>
          </p:cNvCxnSpPr>
          <p:nvPr/>
        </p:nvCxnSpPr>
        <p:spPr>
          <a:xfrm>
            <a:off x="2272252" y="2985406"/>
            <a:ext cx="0" cy="5951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楕円 18">
            <a:extLst>
              <a:ext uri="{FF2B5EF4-FFF2-40B4-BE49-F238E27FC236}">
                <a16:creationId xmlns:a16="http://schemas.microsoft.com/office/drawing/2014/main" id="{4DBF72A3-93B6-5CE7-420D-8A2CEA169D7E}"/>
              </a:ext>
            </a:extLst>
          </p:cNvPr>
          <p:cNvSpPr/>
          <p:nvPr/>
        </p:nvSpPr>
        <p:spPr>
          <a:xfrm>
            <a:off x="1783402" y="3431801"/>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2FBE0447-CA63-5DF4-17ED-60607C9CF12C}"/>
              </a:ext>
            </a:extLst>
          </p:cNvPr>
          <p:cNvSpPr/>
          <p:nvPr/>
        </p:nvSpPr>
        <p:spPr>
          <a:xfrm>
            <a:off x="2272252" y="3431348"/>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cxnSp>
        <p:nvCxnSpPr>
          <p:cNvPr id="23" name="直線矢印コネクタ 22">
            <a:extLst>
              <a:ext uri="{FF2B5EF4-FFF2-40B4-BE49-F238E27FC236}">
                <a16:creationId xmlns:a16="http://schemas.microsoft.com/office/drawing/2014/main" id="{6FE16500-0062-8F03-2A75-E3F33FEF0295}"/>
              </a:ext>
            </a:extLst>
          </p:cNvPr>
          <p:cNvCxnSpPr>
            <a:cxnSpLocks/>
          </p:cNvCxnSpPr>
          <p:nvPr/>
        </p:nvCxnSpPr>
        <p:spPr>
          <a:xfrm>
            <a:off x="757308" y="2834100"/>
            <a:ext cx="0" cy="1752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楕円 24">
            <a:extLst>
              <a:ext uri="{FF2B5EF4-FFF2-40B4-BE49-F238E27FC236}">
                <a16:creationId xmlns:a16="http://schemas.microsoft.com/office/drawing/2014/main" id="{D397419E-DC11-7D39-96A5-627990D7BAEB}"/>
              </a:ext>
            </a:extLst>
          </p:cNvPr>
          <p:cNvSpPr/>
          <p:nvPr/>
        </p:nvSpPr>
        <p:spPr>
          <a:xfrm>
            <a:off x="291903" y="4444712"/>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26" name="楕円 25">
            <a:extLst>
              <a:ext uri="{FF2B5EF4-FFF2-40B4-BE49-F238E27FC236}">
                <a16:creationId xmlns:a16="http://schemas.microsoft.com/office/drawing/2014/main" id="{DD72CD36-13B3-93EB-34FB-2C29DC7C8192}"/>
              </a:ext>
            </a:extLst>
          </p:cNvPr>
          <p:cNvSpPr/>
          <p:nvPr/>
        </p:nvSpPr>
        <p:spPr>
          <a:xfrm>
            <a:off x="763171" y="4444712"/>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4</a:t>
            </a:r>
            <a:endParaRPr kumimoji="1" lang="ja-JP" altLang="en-US" dirty="0"/>
          </a:p>
        </p:txBody>
      </p:sp>
      <p:sp>
        <p:nvSpPr>
          <p:cNvPr id="29" name="テキスト ボックス 28">
            <a:extLst>
              <a:ext uri="{FF2B5EF4-FFF2-40B4-BE49-F238E27FC236}">
                <a16:creationId xmlns:a16="http://schemas.microsoft.com/office/drawing/2014/main" id="{1341D68D-3D55-06A0-E45D-9F9B4B610714}"/>
              </a:ext>
            </a:extLst>
          </p:cNvPr>
          <p:cNvSpPr txBox="1"/>
          <p:nvPr/>
        </p:nvSpPr>
        <p:spPr>
          <a:xfrm>
            <a:off x="1487422" y="3867794"/>
            <a:ext cx="1800493" cy="369332"/>
          </a:xfrm>
          <a:prstGeom prst="rect">
            <a:avLst/>
          </a:prstGeom>
          <a:noFill/>
        </p:spPr>
        <p:txBody>
          <a:bodyPr wrap="none" rtlCol="0">
            <a:spAutoFit/>
          </a:bodyPr>
          <a:lstStyle/>
          <a:p>
            <a:pPr algn="l"/>
            <a:r>
              <a:rPr kumimoji="1" lang="ja-JP" altLang="en-US" dirty="0"/>
              <a:t>アップロード！</a:t>
            </a:r>
          </a:p>
        </p:txBody>
      </p:sp>
      <p:sp>
        <p:nvSpPr>
          <p:cNvPr id="30" name="テキスト ボックス 29">
            <a:extLst>
              <a:ext uri="{FF2B5EF4-FFF2-40B4-BE49-F238E27FC236}">
                <a16:creationId xmlns:a16="http://schemas.microsoft.com/office/drawing/2014/main" id="{47E76F67-29EE-188D-9351-175C544C700F}"/>
              </a:ext>
            </a:extLst>
          </p:cNvPr>
          <p:cNvSpPr txBox="1"/>
          <p:nvPr/>
        </p:nvSpPr>
        <p:spPr>
          <a:xfrm>
            <a:off x="-703384" y="6939613"/>
            <a:ext cx="1800493" cy="369332"/>
          </a:xfrm>
          <a:prstGeom prst="rect">
            <a:avLst/>
          </a:prstGeom>
          <a:noFill/>
        </p:spPr>
        <p:txBody>
          <a:bodyPr wrap="none" rtlCol="0">
            <a:spAutoFit/>
          </a:bodyPr>
          <a:lstStyle/>
          <a:p>
            <a:pPr algn="l"/>
            <a:r>
              <a:rPr kumimoji="1" lang="ja-JP" altLang="en-US" dirty="0"/>
              <a:t>アップロード！</a:t>
            </a:r>
          </a:p>
        </p:txBody>
      </p:sp>
      <p:sp>
        <p:nvSpPr>
          <p:cNvPr id="31" name="テキスト ボックス 30">
            <a:extLst>
              <a:ext uri="{FF2B5EF4-FFF2-40B4-BE49-F238E27FC236}">
                <a16:creationId xmlns:a16="http://schemas.microsoft.com/office/drawing/2014/main" id="{81076323-F14B-8E92-A15D-FD04605735C6}"/>
              </a:ext>
            </a:extLst>
          </p:cNvPr>
          <p:cNvSpPr txBox="1"/>
          <p:nvPr/>
        </p:nvSpPr>
        <p:spPr>
          <a:xfrm>
            <a:off x="5654042" y="2793134"/>
            <a:ext cx="3198055" cy="1754326"/>
          </a:xfrm>
          <a:prstGeom prst="rect">
            <a:avLst/>
          </a:prstGeom>
          <a:noFill/>
        </p:spPr>
        <p:txBody>
          <a:bodyPr wrap="square" rtlCol="0">
            <a:spAutoFit/>
          </a:bodyPr>
          <a:lstStyle/>
          <a:p>
            <a:pPr algn="l"/>
            <a:r>
              <a:rPr kumimoji="1" lang="en-US" altLang="ja-JP" dirty="0"/>
              <a:t>Git</a:t>
            </a:r>
            <a:r>
              <a:rPr kumimoji="1" lang="ja-JP" altLang="en-US" dirty="0"/>
              <a:t>の場合はリポジトリがバージョン管理をしてくれているため、違うタイミングでアップロードしても、古いバージョンのものが上書きされてしまう恐れがない</a:t>
            </a:r>
          </a:p>
        </p:txBody>
      </p:sp>
      <p:grpSp>
        <p:nvGrpSpPr>
          <p:cNvPr id="6" name="グループ化 5">
            <a:extLst>
              <a:ext uri="{FF2B5EF4-FFF2-40B4-BE49-F238E27FC236}">
                <a16:creationId xmlns:a16="http://schemas.microsoft.com/office/drawing/2014/main" id="{77EE35EB-4F5E-3516-401A-563701CCF0E7}"/>
              </a:ext>
            </a:extLst>
          </p:cNvPr>
          <p:cNvGrpSpPr/>
          <p:nvPr/>
        </p:nvGrpSpPr>
        <p:grpSpPr>
          <a:xfrm>
            <a:off x="4423119" y="1763048"/>
            <a:ext cx="944878" cy="3211076"/>
            <a:chOff x="3270737" y="1715631"/>
            <a:chExt cx="944878" cy="3211076"/>
          </a:xfrm>
        </p:grpSpPr>
        <p:pic>
          <p:nvPicPr>
            <p:cNvPr id="15" name="グラフィックス 14" descr="インターネット 単色塗りつぶし">
              <a:extLst>
                <a:ext uri="{FF2B5EF4-FFF2-40B4-BE49-F238E27FC236}">
                  <a16:creationId xmlns:a16="http://schemas.microsoft.com/office/drawing/2014/main" id="{E73295CF-B600-5A0D-71FF-1D78AC296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4805" y="1715631"/>
              <a:ext cx="914400" cy="914400"/>
            </a:xfrm>
            <a:prstGeom prst="rect">
              <a:avLst/>
            </a:prstGeom>
          </p:spPr>
        </p:pic>
        <p:sp>
          <p:nvSpPr>
            <p:cNvPr id="16" name="楕円 15">
              <a:extLst>
                <a:ext uri="{FF2B5EF4-FFF2-40B4-BE49-F238E27FC236}">
                  <a16:creationId xmlns:a16="http://schemas.microsoft.com/office/drawing/2014/main" id="{C510EA83-B943-2513-3912-32245C1514CE}"/>
                </a:ext>
              </a:extLst>
            </p:cNvPr>
            <p:cNvSpPr/>
            <p:nvPr/>
          </p:nvSpPr>
          <p:spPr>
            <a:xfrm>
              <a:off x="3270737" y="2636298"/>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17" name="楕円 16">
              <a:extLst>
                <a:ext uri="{FF2B5EF4-FFF2-40B4-BE49-F238E27FC236}">
                  <a16:creationId xmlns:a16="http://schemas.microsoft.com/office/drawing/2014/main" id="{A26EA40F-109C-A216-B376-94DC5BEE1370}"/>
                </a:ext>
              </a:extLst>
            </p:cNvPr>
            <p:cNvSpPr/>
            <p:nvPr/>
          </p:nvSpPr>
          <p:spPr>
            <a:xfrm>
              <a:off x="3742005" y="2636298"/>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21" name="楕円 20">
              <a:extLst>
                <a:ext uri="{FF2B5EF4-FFF2-40B4-BE49-F238E27FC236}">
                  <a16:creationId xmlns:a16="http://schemas.microsoft.com/office/drawing/2014/main" id="{1E9A232A-D7A4-AA92-5157-57EB2E8EE769}"/>
                </a:ext>
              </a:extLst>
            </p:cNvPr>
            <p:cNvSpPr/>
            <p:nvPr/>
          </p:nvSpPr>
          <p:spPr>
            <a:xfrm>
              <a:off x="3284805" y="3396409"/>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3</a:t>
              </a:r>
              <a:endParaRPr kumimoji="1" lang="ja-JP" altLang="en-US" dirty="0"/>
            </a:p>
          </p:txBody>
        </p:sp>
        <p:sp>
          <p:nvSpPr>
            <p:cNvPr id="22" name="楕円 21">
              <a:extLst>
                <a:ext uri="{FF2B5EF4-FFF2-40B4-BE49-F238E27FC236}">
                  <a16:creationId xmlns:a16="http://schemas.microsoft.com/office/drawing/2014/main" id="{5D250E67-8690-79B8-7B46-9FFDE0FB9D09}"/>
                </a:ext>
              </a:extLst>
            </p:cNvPr>
            <p:cNvSpPr/>
            <p:nvPr/>
          </p:nvSpPr>
          <p:spPr>
            <a:xfrm>
              <a:off x="3727937" y="3395956"/>
              <a:ext cx="457200" cy="4367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2</a:t>
              </a:r>
              <a:endParaRPr kumimoji="1" lang="ja-JP" altLang="en-US" dirty="0"/>
            </a:p>
          </p:txBody>
        </p:sp>
        <p:sp>
          <p:nvSpPr>
            <p:cNvPr id="28" name="楕円 27">
              <a:extLst>
                <a:ext uri="{FF2B5EF4-FFF2-40B4-BE49-F238E27FC236}">
                  <a16:creationId xmlns:a16="http://schemas.microsoft.com/office/drawing/2014/main" id="{E69DBB0E-C242-076E-EFDE-F65702A22E36}"/>
                </a:ext>
              </a:extLst>
            </p:cNvPr>
            <p:cNvSpPr/>
            <p:nvPr/>
          </p:nvSpPr>
          <p:spPr>
            <a:xfrm>
              <a:off x="3758415" y="4472621"/>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4</a:t>
              </a:r>
              <a:endParaRPr kumimoji="1" lang="ja-JP" altLang="en-US" dirty="0"/>
            </a:p>
          </p:txBody>
        </p:sp>
        <p:sp>
          <p:nvSpPr>
            <p:cNvPr id="3" name="楕円 2">
              <a:extLst>
                <a:ext uri="{FF2B5EF4-FFF2-40B4-BE49-F238E27FC236}">
                  <a16:creationId xmlns:a16="http://schemas.microsoft.com/office/drawing/2014/main" id="{056FE67F-BA4C-7A8F-394C-E11AAAB5184B}"/>
                </a:ext>
              </a:extLst>
            </p:cNvPr>
            <p:cNvSpPr/>
            <p:nvPr/>
          </p:nvSpPr>
          <p:spPr>
            <a:xfrm>
              <a:off x="3295353" y="4489981"/>
              <a:ext cx="457200" cy="436726"/>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3</a:t>
              </a:r>
              <a:endParaRPr kumimoji="1" lang="ja-JP" altLang="en-US" dirty="0"/>
            </a:p>
          </p:txBody>
        </p:sp>
      </p:grpSp>
      <p:sp>
        <p:nvSpPr>
          <p:cNvPr id="12" name="正方形/長方形 11">
            <a:extLst>
              <a:ext uri="{FF2B5EF4-FFF2-40B4-BE49-F238E27FC236}">
                <a16:creationId xmlns:a16="http://schemas.microsoft.com/office/drawing/2014/main" id="{A255BFCC-FAFC-9EB7-0967-DC7C28F79ED6}"/>
              </a:ext>
            </a:extLst>
          </p:cNvPr>
          <p:cNvSpPr/>
          <p:nvPr/>
        </p:nvSpPr>
        <p:spPr>
          <a:xfrm>
            <a:off x="3282169" y="3406993"/>
            <a:ext cx="436386" cy="14499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100" dirty="0"/>
              <a:t>Git</a:t>
            </a:r>
          </a:p>
          <a:p>
            <a:pPr algn="ctr"/>
            <a:r>
              <a:rPr kumimoji="1" lang="ja-JP" altLang="en-US" sz="1100" dirty="0"/>
              <a:t>リポジトリ</a:t>
            </a:r>
          </a:p>
        </p:txBody>
      </p:sp>
      <p:cxnSp>
        <p:nvCxnSpPr>
          <p:cNvPr id="18" name="直線矢印コネクタ 17">
            <a:extLst>
              <a:ext uri="{FF2B5EF4-FFF2-40B4-BE49-F238E27FC236}">
                <a16:creationId xmlns:a16="http://schemas.microsoft.com/office/drawing/2014/main" id="{18950A65-C812-22F5-EE0C-CB45D6BE8075}"/>
              </a:ext>
            </a:extLst>
          </p:cNvPr>
          <p:cNvCxnSpPr>
            <a:stCxn id="20" idx="6"/>
          </p:cNvCxnSpPr>
          <p:nvPr/>
        </p:nvCxnSpPr>
        <p:spPr>
          <a:xfrm flipV="1">
            <a:off x="2729452" y="3643532"/>
            <a:ext cx="552717" cy="6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420796AD-1017-3C5A-D62B-6B1BDD3DBA05}"/>
              </a:ext>
            </a:extLst>
          </p:cNvPr>
          <p:cNvCxnSpPr>
            <a:cxnSpLocks/>
            <a:endCxn id="21" idx="2"/>
          </p:cNvCxnSpPr>
          <p:nvPr/>
        </p:nvCxnSpPr>
        <p:spPr>
          <a:xfrm>
            <a:off x="3671416" y="3643532"/>
            <a:ext cx="765771" cy="1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70E4DDBC-E640-D7B3-A4AB-C4E8584CDB27}"/>
              </a:ext>
            </a:extLst>
          </p:cNvPr>
          <p:cNvCxnSpPr>
            <a:cxnSpLocks/>
          </p:cNvCxnSpPr>
          <p:nvPr/>
        </p:nvCxnSpPr>
        <p:spPr>
          <a:xfrm>
            <a:off x="1308602" y="4663075"/>
            <a:ext cx="19653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BFAD3E93-21CB-7FB3-8E6B-418B79402DF8}"/>
              </a:ext>
            </a:extLst>
          </p:cNvPr>
          <p:cNvCxnSpPr>
            <a:cxnSpLocks/>
            <a:endCxn id="3" idx="2"/>
          </p:cNvCxnSpPr>
          <p:nvPr/>
        </p:nvCxnSpPr>
        <p:spPr>
          <a:xfrm>
            <a:off x="3703501" y="4649888"/>
            <a:ext cx="744234" cy="105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6A2E1FE4-18AE-E8FD-0E70-B87BDB58FD75}"/>
              </a:ext>
            </a:extLst>
          </p:cNvPr>
          <p:cNvSpPr txBox="1"/>
          <p:nvPr/>
        </p:nvSpPr>
        <p:spPr>
          <a:xfrm>
            <a:off x="1220371" y="4853497"/>
            <a:ext cx="1800493" cy="369332"/>
          </a:xfrm>
          <a:prstGeom prst="rect">
            <a:avLst/>
          </a:prstGeom>
          <a:noFill/>
        </p:spPr>
        <p:txBody>
          <a:bodyPr wrap="none" rtlCol="0">
            <a:spAutoFit/>
          </a:bodyPr>
          <a:lstStyle/>
          <a:p>
            <a:pPr algn="l"/>
            <a:r>
              <a:rPr kumimoji="1" lang="ja-JP" altLang="en-US" dirty="0"/>
              <a:t>アップロード！</a:t>
            </a:r>
          </a:p>
        </p:txBody>
      </p:sp>
    </p:spTree>
    <p:extLst>
      <p:ext uri="{BB962C8B-B14F-4D97-AF65-F5344CB8AC3E}">
        <p14:creationId xmlns:p14="http://schemas.microsoft.com/office/powerpoint/2010/main" val="171628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B564B-9D02-09D9-582F-A5BC584A0B2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07729E-BC16-CB24-7FBC-03E2DA23F71C}"/>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Appendix Git</a:t>
            </a: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更新</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pic>
        <p:nvPicPr>
          <p:cNvPr id="18" name="図 17">
            <a:extLst>
              <a:ext uri="{FF2B5EF4-FFF2-40B4-BE49-F238E27FC236}">
                <a16:creationId xmlns:a16="http://schemas.microsoft.com/office/drawing/2014/main" id="{302C28B8-DFEB-065A-E731-51154256B14C}"/>
              </a:ext>
            </a:extLst>
          </p:cNvPr>
          <p:cNvPicPr>
            <a:picLocks noChangeAspect="1"/>
          </p:cNvPicPr>
          <p:nvPr/>
        </p:nvPicPr>
        <p:blipFill>
          <a:blip r:embed="rId3"/>
          <a:stretch>
            <a:fillRect/>
          </a:stretch>
        </p:blipFill>
        <p:spPr>
          <a:xfrm>
            <a:off x="1982718" y="854439"/>
            <a:ext cx="5544324" cy="5963482"/>
          </a:xfrm>
          <a:prstGeom prst="rect">
            <a:avLst/>
          </a:prstGeom>
        </p:spPr>
      </p:pic>
    </p:spTree>
    <p:extLst>
      <p:ext uri="{BB962C8B-B14F-4D97-AF65-F5344CB8AC3E}">
        <p14:creationId xmlns:p14="http://schemas.microsoft.com/office/powerpoint/2010/main" val="349476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C8AD-4D6F-5A3F-C5BD-19C085662D37}"/>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AB15716-22DF-7FF3-190A-43A2E071DCBB}"/>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Appendix Google Drive</a:t>
            </a:r>
            <a:endParaRPr kumimoji="1" lang="ja-JP" altLang="en-US" sz="3600" dirty="0">
              <a:solidFill>
                <a:schemeClr val="bg1"/>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373B8A62-F4B3-BE3F-B698-0DF99FD199B1}"/>
              </a:ext>
            </a:extLst>
          </p:cNvPr>
          <p:cNvSpPr txBox="1"/>
          <p:nvPr/>
        </p:nvSpPr>
        <p:spPr>
          <a:xfrm>
            <a:off x="1294228" y="1772529"/>
            <a:ext cx="7315200" cy="3416320"/>
          </a:xfrm>
          <a:prstGeom prst="rect">
            <a:avLst/>
          </a:prstGeom>
          <a:noFill/>
        </p:spPr>
        <p:txBody>
          <a:bodyPr wrap="square" rtlCol="0">
            <a:spAutoFit/>
          </a:bodyPr>
          <a:lstStyle/>
          <a:p>
            <a:pPr marL="285750" indent="-285750" algn="l">
              <a:buFont typeface="Wingdings" panose="05000000000000000000" pitchFamily="2" charset="2"/>
              <a:buChar char="l"/>
            </a:pPr>
            <a:r>
              <a:rPr kumimoji="1" lang="ja-JP" altLang="en-US" sz="2400" dirty="0"/>
              <a:t>掲載依頼に添付されたファイルは</a:t>
            </a:r>
            <a:r>
              <a:rPr kumimoji="1" lang="en-US" altLang="ja-JP" sz="2400" dirty="0"/>
              <a:t>Google</a:t>
            </a:r>
            <a:r>
              <a:rPr kumimoji="1" lang="ja-JP" altLang="en-US" sz="2400" dirty="0"/>
              <a:t> </a:t>
            </a:r>
            <a:r>
              <a:rPr kumimoji="1" lang="en-US" altLang="ja-JP" sz="2400" dirty="0"/>
              <a:t>Drive</a:t>
            </a:r>
            <a:r>
              <a:rPr kumimoji="1" lang="ja-JP" altLang="en-US" sz="2400" dirty="0"/>
              <a:t>に格納される</a:t>
            </a:r>
            <a:endParaRPr kumimoji="1" lang="en-US" altLang="ja-JP" sz="2400" dirty="0"/>
          </a:p>
          <a:p>
            <a:pPr marL="285750" indent="-285750" algn="l">
              <a:buFont typeface="Wingdings" panose="05000000000000000000" pitchFamily="2" charset="2"/>
              <a:buChar char="l"/>
            </a:pPr>
            <a:r>
              <a:rPr kumimoji="1" lang="ja-JP" altLang="en-US" sz="2400" dirty="0"/>
              <a:t>ファイル固有の</a:t>
            </a:r>
            <a:r>
              <a:rPr kumimoji="1" lang="en-US" altLang="ja-JP" sz="2400" dirty="0"/>
              <a:t>URL</a:t>
            </a:r>
            <a:r>
              <a:rPr kumimoji="1" lang="ja-JP" altLang="en-US" sz="2400" dirty="0"/>
              <a:t>がスプレッドシートに表示される</a:t>
            </a:r>
            <a:endParaRPr kumimoji="1" lang="en-US" altLang="ja-JP" sz="2400" dirty="0"/>
          </a:p>
          <a:p>
            <a:pPr marL="285750" indent="-285750" algn="l">
              <a:buFont typeface="Wingdings" panose="05000000000000000000" pitchFamily="2" charset="2"/>
              <a:buChar char="l"/>
            </a:pPr>
            <a:r>
              <a:rPr kumimoji="1" lang="ja-JP" altLang="en-US" sz="2400" dirty="0"/>
              <a:t>スプレッドシート情報を</a:t>
            </a:r>
            <a:r>
              <a:rPr kumimoji="1" lang="en-US" altLang="ja-JP" sz="2400" dirty="0"/>
              <a:t>GAS</a:t>
            </a:r>
            <a:r>
              <a:rPr kumimoji="1" lang="ja-JP" altLang="en-US" sz="2400" dirty="0"/>
              <a:t>を使い成型し、掲載担当者にメールが送られる</a:t>
            </a:r>
            <a:endParaRPr kumimoji="1" lang="en-US" altLang="ja-JP" sz="2400" dirty="0"/>
          </a:p>
          <a:p>
            <a:pPr marL="285750" indent="-285750" algn="l">
              <a:buFont typeface="Wingdings" panose="05000000000000000000" pitchFamily="2" charset="2"/>
              <a:buChar char="l"/>
            </a:pPr>
            <a:r>
              <a:rPr kumimoji="1" lang="ja-JP" altLang="en-US" sz="2400" dirty="0"/>
              <a:t>メールに記載されている「</a:t>
            </a:r>
            <a:r>
              <a:rPr lang="pt-BR" altLang="ja-JP" sz="2400" dirty="0"/>
              <a:t>&lt;a href=‘</a:t>
            </a:r>
            <a:r>
              <a:rPr lang="pt-BR" altLang="ja-JP" sz="2400" dirty="0">
                <a:hlinkClick r:id="rId3" invalidUrl="https:///"/>
              </a:rPr>
              <a:t>https://</a:t>
            </a:r>
            <a:r>
              <a:rPr lang="ja-JP" altLang="en-US" sz="2400" dirty="0"/>
              <a:t>ファイル固有の</a:t>
            </a:r>
            <a:r>
              <a:rPr lang="en-US" altLang="ja-JP" sz="2400" dirty="0"/>
              <a:t>URL</a:t>
            </a:r>
            <a:r>
              <a:rPr lang="pt-BR" altLang="ja-JP" sz="2400" dirty="0"/>
              <a:t>’&gt;&lt;/a&gt; </a:t>
            </a:r>
            <a:r>
              <a:rPr lang="ja-JP" altLang="en-US" sz="2400" dirty="0"/>
              <a:t>」を</a:t>
            </a:r>
            <a:r>
              <a:rPr lang="en-US" altLang="ja-JP" sz="2400" dirty="0"/>
              <a:t>HTML</a:t>
            </a:r>
            <a:r>
              <a:rPr lang="ja-JP" altLang="en-US" sz="2400" dirty="0"/>
              <a:t>のコマンドにコピペする</a:t>
            </a:r>
            <a:endParaRPr kumimoji="1" lang="en-US" altLang="ja-JP" sz="2400" dirty="0"/>
          </a:p>
        </p:txBody>
      </p:sp>
    </p:spTree>
    <p:extLst>
      <p:ext uri="{BB962C8B-B14F-4D97-AF65-F5344CB8AC3E}">
        <p14:creationId xmlns:p14="http://schemas.microsoft.com/office/powerpoint/2010/main" val="148892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0B61E2B-FA45-E475-7E39-511491CE3E39}"/>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旧技術部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の問題点①</a:t>
            </a:r>
            <a:endParaRPr kumimoji="1" lang="en-US" altLang="ja-JP" sz="3600" dirty="0">
              <a:solidFill>
                <a:schemeClr val="bg1"/>
              </a:solidFill>
              <a:latin typeface="Hiragino Maru Gothic Pro W4" panose="020F0400000000000000" pitchFamily="34" charset="-128"/>
              <a:ea typeface="Hiragino Maru Gothic Pro W4" panose="020F0400000000000000" pitchFamily="34" charset="-128"/>
            </a:endParaRPr>
          </a:p>
        </p:txBody>
      </p:sp>
      <p:grpSp>
        <p:nvGrpSpPr>
          <p:cNvPr id="3" name="グループ化 2">
            <a:extLst>
              <a:ext uri="{FF2B5EF4-FFF2-40B4-BE49-F238E27FC236}">
                <a16:creationId xmlns:a16="http://schemas.microsoft.com/office/drawing/2014/main" id="{9D8B60ED-AB10-A88D-4024-37864FC35B60}"/>
              </a:ext>
            </a:extLst>
          </p:cNvPr>
          <p:cNvGrpSpPr/>
          <p:nvPr/>
        </p:nvGrpSpPr>
        <p:grpSpPr>
          <a:xfrm>
            <a:off x="1600082" y="1606054"/>
            <a:ext cx="6430436" cy="5132371"/>
            <a:chOff x="193313" y="1340671"/>
            <a:chExt cx="5628807" cy="4634243"/>
          </a:xfrm>
        </p:grpSpPr>
        <p:pic>
          <p:nvPicPr>
            <p:cNvPr id="4102" name="Picture 6" descr="デスクトップPC・ノートパソコン・タブレット端末・スマホ（スマートフォン）のフレームイラスト | 無料フリーイラスト素材集【Frame illust】">
              <a:extLst>
                <a:ext uri="{FF2B5EF4-FFF2-40B4-BE49-F238E27FC236}">
                  <a16:creationId xmlns:a16="http://schemas.microsoft.com/office/drawing/2014/main" id="{A4E268B0-509E-520F-C9F7-9D5E726A8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3" y="1340671"/>
              <a:ext cx="5476833" cy="463424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C1F02A5D-CDAB-205D-3BFD-2944AC41AB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60" r="6560" b="36682"/>
            <a:stretch/>
          </p:blipFill>
          <p:spPr bwMode="auto">
            <a:xfrm>
              <a:off x="454386" y="1605501"/>
              <a:ext cx="4944894" cy="2895378"/>
            </a:xfrm>
            <a:prstGeom prst="rect">
              <a:avLst/>
            </a:prstGeom>
            <a:ln w="9525" cap="flat" cmpd="sng" algn="ctr">
              <a:solidFill>
                <a:srgbClr val="4F81BD"/>
              </a:solidFill>
              <a:prstDash val="solid"/>
              <a:round/>
              <a:headEnd type="none" w="med" len="med"/>
              <a:tailEnd type="none" w="med" len="med"/>
            </a:ln>
            <a:extLst>
              <a:ext uri="{53640926-AAD7-44D8-BBD7-CCE9431645EC}">
                <a14:shadowObscured xmlns:a14="http://schemas.microsoft.com/office/drawing/2010/main"/>
              </a:ext>
            </a:extLst>
          </p:spPr>
        </p:pic>
        <p:cxnSp>
          <p:nvCxnSpPr>
            <p:cNvPr id="14" name="直線矢印コネクタ 13">
              <a:extLst>
                <a:ext uri="{FF2B5EF4-FFF2-40B4-BE49-F238E27FC236}">
                  <a16:creationId xmlns:a16="http://schemas.microsoft.com/office/drawing/2014/main" id="{563B1221-00DC-27F4-D751-6F2280FB8495}"/>
                </a:ext>
              </a:extLst>
            </p:cNvPr>
            <p:cNvCxnSpPr>
              <a:cxnSpLocks/>
            </p:cNvCxnSpPr>
            <p:nvPr/>
          </p:nvCxnSpPr>
          <p:spPr>
            <a:xfrm flipV="1">
              <a:off x="939949" y="4754880"/>
              <a:ext cx="0" cy="594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22B8B4DE-5F02-1D51-9FC9-B651EE00219B}"/>
                </a:ext>
              </a:extLst>
            </p:cNvPr>
            <p:cNvCxnSpPr>
              <a:cxnSpLocks/>
            </p:cNvCxnSpPr>
            <p:nvPr/>
          </p:nvCxnSpPr>
          <p:spPr>
            <a:xfrm flipV="1">
              <a:off x="5001409" y="4754880"/>
              <a:ext cx="0" cy="594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10E916A9-34BE-172A-B61F-1E1595202077}"/>
                </a:ext>
              </a:extLst>
            </p:cNvPr>
            <p:cNvSpPr txBox="1"/>
            <p:nvPr/>
          </p:nvSpPr>
          <p:spPr>
            <a:xfrm>
              <a:off x="415979" y="5429404"/>
              <a:ext cx="1641422" cy="369332"/>
            </a:xfrm>
            <a:prstGeom prst="rect">
              <a:avLst/>
            </a:prstGeom>
            <a:noFill/>
          </p:spPr>
          <p:txBody>
            <a:bodyPr wrap="square">
              <a:spAutoFit/>
            </a:bodyPr>
            <a:lstStyle/>
            <a:p>
              <a:r>
                <a:rPr lang="ja-JP" altLang="ja-JP" sz="18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学外</a:t>
              </a:r>
              <a:r>
                <a:rPr lang="ja-JP" altLang="en-US" sz="180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メニュー</a:t>
              </a:r>
              <a:endParaRPr lang="ja-JP" altLang="en-US">
                <a:latin typeface="Hiragino Maru Gothic Pro W4" panose="020F0400000000000000" pitchFamily="34" charset="-128"/>
                <a:ea typeface="Hiragino Maru Gothic Pro W4" panose="020F0400000000000000" pitchFamily="34" charset="-128"/>
              </a:endParaRPr>
            </a:p>
          </p:txBody>
        </p:sp>
        <p:sp>
          <p:nvSpPr>
            <p:cNvPr id="20" name="テキスト ボックス 19">
              <a:extLst>
                <a:ext uri="{FF2B5EF4-FFF2-40B4-BE49-F238E27FC236}">
                  <a16:creationId xmlns:a16="http://schemas.microsoft.com/office/drawing/2014/main" id="{7B177B1F-9374-4DF8-BDD9-52CAA3CB4459}"/>
                </a:ext>
              </a:extLst>
            </p:cNvPr>
            <p:cNvSpPr txBox="1"/>
            <p:nvPr/>
          </p:nvSpPr>
          <p:spPr>
            <a:xfrm>
              <a:off x="4180698" y="5433368"/>
              <a:ext cx="1641422" cy="369332"/>
            </a:xfrm>
            <a:prstGeom prst="rect">
              <a:avLst/>
            </a:prstGeom>
            <a:noFill/>
          </p:spPr>
          <p:txBody>
            <a:bodyPr wrap="square">
              <a:spAutoFit/>
            </a:bodyPr>
            <a:lstStyle/>
            <a:p>
              <a:r>
                <a:rPr lang="ja-JP" altLang="ja-JP" sz="18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学</a:t>
              </a:r>
              <a:r>
                <a:rPr lang="ja-JP" altLang="en-US" sz="1800" dirty="0">
                  <a:effectLst/>
                  <a:latin typeface="Hiragino Maru Gothic Pro W4" panose="020F0400000000000000" pitchFamily="34" charset="-128"/>
                  <a:ea typeface="Hiragino Maru Gothic Pro W4" panose="020F0400000000000000" pitchFamily="34" charset="-128"/>
                  <a:cs typeface="Times New Roman" panose="02020603050405020304" pitchFamily="18" charset="0"/>
                </a:rPr>
                <a:t>内メニュー</a:t>
              </a:r>
              <a:endParaRPr lang="ja-JP" altLang="en-US" dirty="0">
                <a:latin typeface="Hiragino Maru Gothic Pro W4" panose="020F0400000000000000" pitchFamily="34" charset="-128"/>
                <a:ea typeface="Hiragino Maru Gothic Pro W4" panose="020F0400000000000000" pitchFamily="34" charset="-128"/>
              </a:endParaRPr>
            </a:p>
          </p:txBody>
        </p:sp>
      </p:grpSp>
      <p:sp>
        <p:nvSpPr>
          <p:cNvPr id="2" name="テキスト ボックス 1">
            <a:extLst>
              <a:ext uri="{FF2B5EF4-FFF2-40B4-BE49-F238E27FC236}">
                <a16:creationId xmlns:a16="http://schemas.microsoft.com/office/drawing/2014/main" id="{34019BCB-092B-C421-A4E4-10C3958C7604}"/>
              </a:ext>
            </a:extLst>
          </p:cNvPr>
          <p:cNvSpPr txBox="1"/>
          <p:nvPr/>
        </p:nvSpPr>
        <p:spPr>
          <a:xfrm>
            <a:off x="1113481" y="1144389"/>
            <a:ext cx="7424979" cy="461665"/>
          </a:xfrm>
          <a:prstGeom prst="rect">
            <a:avLst/>
          </a:prstGeom>
          <a:noFill/>
        </p:spPr>
        <p:txBody>
          <a:bodyPr wrap="square">
            <a:spAutoFit/>
          </a:bodyPr>
          <a:lstStyle/>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1</a:t>
            </a:r>
            <a:r>
              <a:rPr lang="ja-JP" altLang="en-US" sz="2400" dirty="0">
                <a:latin typeface="Hiragino Maru Gothic Pro W4" panose="020F0400000000000000" pitchFamily="34" charset="-128"/>
                <a:ea typeface="Hiragino Maru Gothic Pro W4" panose="020F0400000000000000" pitchFamily="34" charset="-128"/>
              </a:rPr>
              <a:t>ページ当たりの情報が多い</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5" name="テキスト ボックス 4">
            <a:extLst>
              <a:ext uri="{FF2B5EF4-FFF2-40B4-BE49-F238E27FC236}">
                <a16:creationId xmlns:a16="http://schemas.microsoft.com/office/drawing/2014/main" id="{FA0CB508-632F-0B8D-31E3-2DB2F01BF5EF}"/>
              </a:ext>
            </a:extLst>
          </p:cNvPr>
          <p:cNvSpPr txBox="1"/>
          <p:nvPr/>
        </p:nvSpPr>
        <p:spPr>
          <a:xfrm>
            <a:off x="4216245" y="6154128"/>
            <a:ext cx="1875186"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cs typeface="Times New Roman" panose="02020603050405020304" pitchFamily="18" charset="0"/>
              </a:rPr>
              <a:t>更新履歴</a:t>
            </a:r>
            <a:endParaRPr lang="ja-JP" altLang="en-US" dirty="0">
              <a:latin typeface="Hiragino Maru Gothic Pro W4" panose="020F0400000000000000" pitchFamily="34" charset="-128"/>
              <a:ea typeface="Hiragino Maru Gothic Pro W4" panose="020F0400000000000000" pitchFamily="34" charset="-128"/>
            </a:endParaRPr>
          </a:p>
        </p:txBody>
      </p:sp>
      <p:cxnSp>
        <p:nvCxnSpPr>
          <p:cNvPr id="6" name="直線矢印コネクタ 5">
            <a:extLst>
              <a:ext uri="{FF2B5EF4-FFF2-40B4-BE49-F238E27FC236}">
                <a16:creationId xmlns:a16="http://schemas.microsoft.com/office/drawing/2014/main" id="{519B748E-1BB6-30BB-8DA2-5189EF15874C}"/>
              </a:ext>
            </a:extLst>
          </p:cNvPr>
          <p:cNvCxnSpPr>
            <a:cxnSpLocks/>
          </p:cNvCxnSpPr>
          <p:nvPr/>
        </p:nvCxnSpPr>
        <p:spPr>
          <a:xfrm flipV="1">
            <a:off x="4825971" y="5387251"/>
            <a:ext cx="0" cy="6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687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D3F47-2B63-F397-329F-639730C4A6E8}"/>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CC6471C7-4BBC-0DAE-097A-6001110ADB5E}"/>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旧技術部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の問題点②</a:t>
            </a:r>
            <a:endParaRPr kumimoji="1" lang="en-US" altLang="ja-JP" sz="3600" dirty="0">
              <a:solidFill>
                <a:schemeClr val="bg1"/>
              </a:solidFill>
              <a:latin typeface="Hiragino Maru Gothic Pro W4" panose="020F0400000000000000" pitchFamily="34" charset="-128"/>
              <a:ea typeface="Hiragino Maru Gothic Pro W4" panose="020F0400000000000000" pitchFamily="34" charset="-128"/>
            </a:endParaRPr>
          </a:p>
        </p:txBody>
      </p:sp>
      <p:grpSp>
        <p:nvGrpSpPr>
          <p:cNvPr id="2" name="グループ化 1">
            <a:extLst>
              <a:ext uri="{FF2B5EF4-FFF2-40B4-BE49-F238E27FC236}">
                <a16:creationId xmlns:a16="http://schemas.microsoft.com/office/drawing/2014/main" id="{1AFEA6C9-018B-634C-C3F0-0C0574E25039}"/>
              </a:ext>
            </a:extLst>
          </p:cNvPr>
          <p:cNvGrpSpPr/>
          <p:nvPr/>
        </p:nvGrpSpPr>
        <p:grpSpPr>
          <a:xfrm>
            <a:off x="5190978" y="1340671"/>
            <a:ext cx="3498636" cy="5088264"/>
            <a:chOff x="5819103" y="1340671"/>
            <a:chExt cx="2870511" cy="4634243"/>
          </a:xfrm>
        </p:grpSpPr>
        <p:pic>
          <p:nvPicPr>
            <p:cNvPr id="4100" name="Picture 4">
              <a:extLst>
                <a:ext uri="{FF2B5EF4-FFF2-40B4-BE49-F238E27FC236}">
                  <a16:creationId xmlns:a16="http://schemas.microsoft.com/office/drawing/2014/main" id="{12F7C907-D457-1C02-B1F6-20312D91A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56" t="17070" r="28287" b="15355"/>
            <a:stretch/>
          </p:blipFill>
          <p:spPr bwMode="auto">
            <a:xfrm>
              <a:off x="5819103" y="1340671"/>
              <a:ext cx="2870511" cy="463424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1D372043-572A-D173-B403-3657C0B62B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 b="3648"/>
            <a:stretch/>
          </p:blipFill>
          <p:spPr bwMode="auto">
            <a:xfrm>
              <a:off x="6110785" y="1427112"/>
              <a:ext cx="2146501" cy="4302388"/>
            </a:xfrm>
            <a:prstGeom prst="roundRect">
              <a:avLst/>
            </a:prstGeom>
            <a:ln>
              <a:noFill/>
            </a:ln>
            <a:extLst>
              <a:ext uri="{53640926-AAD7-44D8-BBD7-CCE9431645EC}">
                <a14:shadowObscured xmlns:a14="http://schemas.microsoft.com/office/drawing/2010/main"/>
              </a:ext>
            </a:extLst>
          </p:spPr>
        </p:pic>
      </p:grpSp>
      <p:sp>
        <p:nvSpPr>
          <p:cNvPr id="5" name="テキスト ボックス 4">
            <a:extLst>
              <a:ext uri="{FF2B5EF4-FFF2-40B4-BE49-F238E27FC236}">
                <a16:creationId xmlns:a16="http://schemas.microsoft.com/office/drawing/2014/main" id="{38B08110-895E-0EB1-40A6-B7430ED8D0E4}"/>
              </a:ext>
            </a:extLst>
          </p:cNvPr>
          <p:cNvSpPr txBox="1"/>
          <p:nvPr/>
        </p:nvSpPr>
        <p:spPr>
          <a:xfrm>
            <a:off x="323558" y="3063405"/>
            <a:ext cx="4867420" cy="830997"/>
          </a:xfrm>
          <a:prstGeom prst="rect">
            <a:avLst/>
          </a:prstGeom>
          <a:noFill/>
        </p:spPr>
        <p:txBody>
          <a:bodyPr wrap="square">
            <a:spAutoFit/>
          </a:bodyPr>
          <a:lstStyle/>
          <a:p>
            <a:pPr marL="285750" indent="-285750">
              <a:buClr>
                <a:schemeClr val="accent1"/>
              </a:buClr>
              <a:buFont typeface="Wingdings" pitchFamily="2" charset="2"/>
              <a:buChar char="Ø"/>
            </a:pPr>
            <a:r>
              <a:rPr lang="ja-JP" altLang="en-US" sz="2400">
                <a:latin typeface="Hiragino Maru Gothic Pro W4" panose="020F0400000000000000" pitchFamily="34" charset="-128"/>
                <a:ea typeface="Hiragino Maru Gothic Pro W4" panose="020F0400000000000000" pitchFamily="34" charset="-128"/>
              </a:rPr>
              <a:t>アクセス</a:t>
            </a:r>
            <a:r>
              <a:rPr lang="ja-JP" altLang="en-US" sz="2400" dirty="0">
                <a:latin typeface="Hiragino Maru Gothic Pro W4" panose="020F0400000000000000" pitchFamily="34" charset="-128"/>
                <a:ea typeface="Hiragino Maru Gothic Pro W4" panose="020F0400000000000000" pitchFamily="34" charset="-128"/>
              </a:rPr>
              <a:t>環境</a:t>
            </a:r>
            <a:r>
              <a:rPr lang="ja-JP" altLang="en-US" sz="2400">
                <a:latin typeface="Hiragino Maru Gothic Pro W4" panose="020F0400000000000000" pitchFamily="34" charset="-128"/>
                <a:ea typeface="Hiragino Maru Gothic Pro W4" panose="020F0400000000000000" pitchFamily="34" charset="-128"/>
              </a:rPr>
              <a:t>の多様化への対応</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r>
              <a:rPr lang="ja-JP" altLang="en-US" sz="2400">
                <a:latin typeface="Hiragino Maru Gothic Pro W4" panose="020F0400000000000000" pitchFamily="34" charset="-128"/>
                <a:ea typeface="Hiragino Maru Gothic Pro W4" panose="020F0400000000000000" pitchFamily="34" charset="-128"/>
              </a:rPr>
              <a:t>　レスポンシブデザインへ</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7" name="テキスト ボックス 6">
            <a:extLst>
              <a:ext uri="{FF2B5EF4-FFF2-40B4-BE49-F238E27FC236}">
                <a16:creationId xmlns:a16="http://schemas.microsoft.com/office/drawing/2014/main" id="{72598922-E90C-34F3-39A7-2C0C2CC9EFFC}"/>
              </a:ext>
            </a:extLst>
          </p:cNvPr>
          <p:cNvSpPr txBox="1"/>
          <p:nvPr/>
        </p:nvSpPr>
        <p:spPr>
          <a:xfrm>
            <a:off x="323558" y="6159478"/>
            <a:ext cx="4867420" cy="584775"/>
          </a:xfrm>
          <a:prstGeom prst="rect">
            <a:avLst/>
          </a:prstGeom>
          <a:noFill/>
        </p:spPr>
        <p:txBody>
          <a:bodyPr wrap="square">
            <a:spAutoFit/>
          </a:bodyPr>
          <a:lstStyle/>
          <a:p>
            <a:r>
              <a:rPr lang="en-US" altLang="ja-JP" sz="1600" dirty="0"/>
              <a:t>※</a:t>
            </a:r>
            <a:r>
              <a:rPr lang="ja-JP" altLang="ja-JP" sz="1600" dirty="0"/>
              <a:t>レスポンシブデザインとは、デバイスの画面サイズに依存しないサイトを構築する手法</a:t>
            </a:r>
            <a:endParaRPr lang="ja-JP" altLang="en-US" sz="1600" dirty="0"/>
          </a:p>
        </p:txBody>
      </p:sp>
    </p:spTree>
    <p:extLst>
      <p:ext uri="{BB962C8B-B14F-4D97-AF65-F5344CB8AC3E}">
        <p14:creationId xmlns:p14="http://schemas.microsoft.com/office/powerpoint/2010/main" val="163392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45D41-0D02-8279-F0B0-443828728AA0}"/>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1A5D33A8-5416-CFF4-A191-8668769FDEDF}"/>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旧技術部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の問題点③</a:t>
            </a:r>
          </a:p>
        </p:txBody>
      </p:sp>
      <p:sp>
        <p:nvSpPr>
          <p:cNvPr id="14" name="テキスト ボックス 13">
            <a:extLst>
              <a:ext uri="{FF2B5EF4-FFF2-40B4-BE49-F238E27FC236}">
                <a16:creationId xmlns:a16="http://schemas.microsoft.com/office/drawing/2014/main" id="{B728563D-85F1-1CAB-20D3-3D75E1B878DC}"/>
              </a:ext>
            </a:extLst>
          </p:cNvPr>
          <p:cNvSpPr txBox="1"/>
          <p:nvPr/>
        </p:nvSpPr>
        <p:spPr>
          <a:xfrm>
            <a:off x="5777104" y="3047035"/>
            <a:ext cx="2991784" cy="2031325"/>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メニュー部分の</a:t>
            </a:r>
            <a:r>
              <a:rPr lang="en-US" altLang="ja-JP" dirty="0">
                <a:latin typeface="Hiragino Maru Gothic Pro W4" panose="020F0400000000000000" pitchFamily="34" charset="-128"/>
                <a:ea typeface="Hiragino Maru Gothic Pro W4" panose="020F0400000000000000" pitchFamily="34" charset="-128"/>
              </a:rPr>
              <a:t>HTML</a:t>
            </a:r>
            <a:r>
              <a:rPr lang="ja-JP" altLang="en-US" dirty="0">
                <a:latin typeface="Hiragino Maru Gothic Pro W4" panose="020F0400000000000000" pitchFamily="34" charset="-128"/>
                <a:ea typeface="Hiragino Maru Gothic Pro W4" panose="020F0400000000000000" pitchFamily="34" charset="-128"/>
              </a:rPr>
              <a:t>が</a:t>
            </a:r>
            <a:endParaRPr lang="en-US" altLang="ja-JP" dirty="0">
              <a:latin typeface="Hiragino Maru Gothic Pro W4" panose="020F0400000000000000" pitchFamily="34" charset="-128"/>
              <a:ea typeface="Hiragino Maru Gothic Pro W4" panose="020F0400000000000000" pitchFamily="34" charset="-128"/>
            </a:endParaRPr>
          </a:p>
          <a:p>
            <a:r>
              <a:rPr lang="en-US" altLang="ja-JP" dirty="0">
                <a:latin typeface="Hiragino Maru Gothic Pro W4" panose="020F0400000000000000" pitchFamily="34" charset="-128"/>
                <a:ea typeface="Hiragino Maru Gothic Pro W4" panose="020F0400000000000000" pitchFamily="34" charset="-128"/>
              </a:rPr>
              <a:t>36</a:t>
            </a:r>
            <a:r>
              <a:rPr lang="ja-JP" altLang="en-US" dirty="0">
                <a:latin typeface="Hiragino Maru Gothic Pro W4" panose="020F0400000000000000" pitchFamily="34" charset="-128"/>
                <a:ea typeface="Hiragino Maru Gothic Pro W4" panose="020F0400000000000000" pitchFamily="34" charset="-128"/>
              </a:rPr>
              <a:t>ページの</a:t>
            </a:r>
            <a:r>
              <a:rPr lang="en-US" altLang="ja-JP" dirty="0">
                <a:latin typeface="Hiragino Maru Gothic Pro W4" panose="020F0400000000000000" pitchFamily="34" charset="-128"/>
                <a:ea typeface="Hiragino Maru Gothic Pro W4" panose="020F0400000000000000" pitchFamily="34" charset="-128"/>
              </a:rPr>
              <a:t>HTML</a:t>
            </a:r>
            <a:r>
              <a:rPr lang="ja-JP" altLang="en-US" dirty="0">
                <a:latin typeface="Hiragino Maru Gothic Pro W4" panose="020F0400000000000000" pitchFamily="34" charset="-128"/>
                <a:ea typeface="Hiragino Maru Gothic Pro W4" panose="020F0400000000000000" pitchFamily="34" charset="-128"/>
              </a:rPr>
              <a:t>ファイルに独立で存在</a:t>
            </a:r>
            <a:endParaRPr lang="en-US" altLang="ja-JP" dirty="0">
              <a:latin typeface="Hiragino Maru Gothic Pro W4" panose="020F0400000000000000" pitchFamily="34" charset="-128"/>
              <a:ea typeface="Hiragino Maru Gothic Pro W4" panose="020F0400000000000000" pitchFamily="34" charset="-128"/>
            </a:endParaRPr>
          </a:p>
          <a:p>
            <a:endParaRPr lang="en-US" altLang="ja-JP" dirty="0">
              <a:latin typeface="Hiragino Maru Gothic Pro W4" panose="020F0400000000000000" pitchFamily="34" charset="-128"/>
              <a:ea typeface="Hiragino Maru Gothic Pro W4" panose="020F0400000000000000" pitchFamily="34" charset="-128"/>
            </a:endParaRPr>
          </a:p>
          <a:p>
            <a:r>
              <a:rPr lang="ja-JP" altLang="en-US" dirty="0">
                <a:latin typeface="Hiragino Maru Gothic Pro W4" panose="020F0400000000000000" pitchFamily="34" charset="-128"/>
                <a:ea typeface="Hiragino Maru Gothic Pro W4" panose="020F0400000000000000" pitchFamily="34" charset="-128"/>
              </a:rPr>
              <a:t>一つ変更を加えた場合</a:t>
            </a:r>
            <a:r>
              <a:rPr lang="en-US" altLang="ja-JP" dirty="0">
                <a:latin typeface="Hiragino Maru Gothic Pro W4" panose="020F0400000000000000" pitchFamily="34" charset="-128"/>
                <a:ea typeface="Hiragino Maru Gothic Pro W4" panose="020F0400000000000000" pitchFamily="34" charset="-128"/>
              </a:rPr>
              <a:t>36</a:t>
            </a:r>
            <a:r>
              <a:rPr lang="ja-JP" altLang="en-US" dirty="0">
                <a:latin typeface="Hiragino Maru Gothic Pro W4" panose="020F0400000000000000" pitchFamily="34" charset="-128"/>
                <a:ea typeface="Hiragino Maru Gothic Pro W4" panose="020F0400000000000000" pitchFamily="34" charset="-128"/>
              </a:rPr>
              <a:t>個手作業で</a:t>
            </a:r>
            <a:endParaRPr lang="en-US" altLang="ja-JP" dirty="0">
              <a:latin typeface="Hiragino Maru Gothic Pro W4" panose="020F0400000000000000" pitchFamily="34" charset="-128"/>
              <a:ea typeface="Hiragino Maru Gothic Pro W4" panose="020F0400000000000000" pitchFamily="34" charset="-128"/>
            </a:endParaRPr>
          </a:p>
          <a:p>
            <a:r>
              <a:rPr lang="ja-JP" altLang="en-US" dirty="0">
                <a:latin typeface="Hiragino Maru Gothic Pro W4" panose="020F0400000000000000" pitchFamily="34" charset="-128"/>
                <a:ea typeface="Hiragino Maru Gothic Pro W4" panose="020F0400000000000000" pitchFamily="34" charset="-128"/>
              </a:rPr>
              <a:t>変更する必要があった</a:t>
            </a:r>
          </a:p>
        </p:txBody>
      </p:sp>
      <p:grpSp>
        <p:nvGrpSpPr>
          <p:cNvPr id="2" name="グループ化 1">
            <a:extLst>
              <a:ext uri="{FF2B5EF4-FFF2-40B4-BE49-F238E27FC236}">
                <a16:creationId xmlns:a16="http://schemas.microsoft.com/office/drawing/2014/main" id="{714B0493-FD00-3E96-C889-61E41F0E9AD9}"/>
              </a:ext>
            </a:extLst>
          </p:cNvPr>
          <p:cNvGrpSpPr/>
          <p:nvPr/>
        </p:nvGrpSpPr>
        <p:grpSpPr>
          <a:xfrm>
            <a:off x="470717" y="2499122"/>
            <a:ext cx="5981812" cy="3833070"/>
            <a:chOff x="388681" y="928844"/>
            <a:chExt cx="4967312" cy="2966446"/>
          </a:xfrm>
        </p:grpSpPr>
        <p:pic>
          <p:nvPicPr>
            <p:cNvPr id="3" name="図 2">
              <a:extLst>
                <a:ext uri="{FF2B5EF4-FFF2-40B4-BE49-F238E27FC236}">
                  <a16:creationId xmlns:a16="http://schemas.microsoft.com/office/drawing/2014/main" id="{AB9F0C9B-7385-A482-BB27-203E9594CA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60" r="6560" b="36682"/>
            <a:stretch/>
          </p:blipFill>
          <p:spPr bwMode="auto">
            <a:xfrm>
              <a:off x="459282" y="1027700"/>
              <a:ext cx="4112718" cy="2408115"/>
            </a:xfrm>
            <a:prstGeom prst="rect">
              <a:avLst/>
            </a:prstGeom>
            <a:ln w="9525" cap="flat" cmpd="sng" algn="ctr">
              <a:solidFill>
                <a:srgbClr val="4F81BD"/>
              </a:solidFill>
              <a:prstDash val="solid"/>
              <a:round/>
              <a:headEnd type="none" w="med" len="med"/>
              <a:tailEnd type="none" w="med" len="med"/>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1DC6E8C5-82AF-B04A-68B2-49DE749210C9}"/>
                </a:ext>
              </a:extLst>
            </p:cNvPr>
            <p:cNvSpPr/>
            <p:nvPr/>
          </p:nvSpPr>
          <p:spPr>
            <a:xfrm>
              <a:off x="388681" y="941201"/>
              <a:ext cx="828000" cy="25636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7B4A55-1858-8EFB-0D31-17E85E582B8E}"/>
                </a:ext>
              </a:extLst>
            </p:cNvPr>
            <p:cNvSpPr/>
            <p:nvPr/>
          </p:nvSpPr>
          <p:spPr>
            <a:xfrm>
              <a:off x="3793723" y="928844"/>
              <a:ext cx="828000" cy="25636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752BF7B-5932-A02A-5450-BA2B01AFFFCE}"/>
                </a:ext>
              </a:extLst>
            </p:cNvPr>
            <p:cNvSpPr txBox="1"/>
            <p:nvPr/>
          </p:nvSpPr>
          <p:spPr>
            <a:xfrm>
              <a:off x="990477" y="3487925"/>
              <a:ext cx="750706" cy="369332"/>
            </a:xfrm>
            <a:prstGeom prst="rect">
              <a:avLst/>
            </a:prstGeom>
            <a:noFill/>
          </p:spPr>
          <p:txBody>
            <a:bodyPr wrap="square">
              <a:spAutoFit/>
            </a:bodyPr>
            <a:lstStyle/>
            <a:p>
              <a:r>
                <a:rPr lang="en-US" altLang="ja-JP" sz="2400" b="1" dirty="0">
                  <a:solidFill>
                    <a:srgbClr val="FF0000"/>
                  </a:solidFill>
                  <a:latin typeface="Hiragino Maru Gothic Pro W4" panose="020F0400000000000000" pitchFamily="34" charset="-128"/>
                  <a:ea typeface="Hiragino Maru Gothic Pro W4" panose="020F0400000000000000" pitchFamily="34" charset="-128"/>
                </a:rPr>
                <a:t>×36</a:t>
              </a:r>
              <a:endParaRPr lang="ja-JP" altLang="en-US" sz="2400" b="1" dirty="0">
                <a:solidFill>
                  <a:srgbClr val="FF0000"/>
                </a:solidFill>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4D70A3C7-AE5B-2B23-8F45-DAD9AB80943F}"/>
                </a:ext>
              </a:extLst>
            </p:cNvPr>
            <p:cNvSpPr txBox="1"/>
            <p:nvPr/>
          </p:nvSpPr>
          <p:spPr>
            <a:xfrm>
              <a:off x="4605287" y="3525958"/>
              <a:ext cx="750706" cy="369332"/>
            </a:xfrm>
            <a:prstGeom prst="rect">
              <a:avLst/>
            </a:prstGeom>
            <a:noFill/>
          </p:spPr>
          <p:txBody>
            <a:bodyPr wrap="square">
              <a:spAutoFit/>
            </a:bodyPr>
            <a:lstStyle/>
            <a:p>
              <a:r>
                <a:rPr lang="en-US" altLang="ja-JP" sz="2400" b="1" dirty="0">
                  <a:solidFill>
                    <a:srgbClr val="FF0000"/>
                  </a:solidFill>
                  <a:latin typeface="Hiragino Maru Gothic Pro W4" panose="020F0400000000000000" pitchFamily="34" charset="-128"/>
                  <a:ea typeface="Hiragino Maru Gothic Pro W4" panose="020F0400000000000000" pitchFamily="34" charset="-128"/>
                </a:rPr>
                <a:t>×36</a:t>
              </a:r>
              <a:endParaRPr lang="ja-JP" altLang="en-US" sz="2400" b="1" dirty="0">
                <a:solidFill>
                  <a:srgbClr val="FF0000"/>
                </a:solidFill>
                <a:latin typeface="Hiragino Maru Gothic Pro W4" panose="020F0400000000000000" pitchFamily="34" charset="-128"/>
                <a:ea typeface="Hiragino Maru Gothic Pro W4" panose="020F0400000000000000" pitchFamily="34" charset="-128"/>
              </a:endParaRPr>
            </a:p>
          </p:txBody>
        </p:sp>
      </p:grpSp>
      <p:sp>
        <p:nvSpPr>
          <p:cNvPr id="4" name="テキスト ボックス 3">
            <a:extLst>
              <a:ext uri="{FF2B5EF4-FFF2-40B4-BE49-F238E27FC236}">
                <a16:creationId xmlns:a16="http://schemas.microsoft.com/office/drawing/2014/main" id="{357A638F-5930-13EA-D291-5E12C2C744B3}"/>
              </a:ext>
            </a:extLst>
          </p:cNvPr>
          <p:cNvSpPr txBox="1"/>
          <p:nvPr/>
        </p:nvSpPr>
        <p:spPr>
          <a:xfrm>
            <a:off x="650253" y="1445948"/>
            <a:ext cx="6622743" cy="461665"/>
          </a:xfrm>
          <a:prstGeom prst="rect">
            <a:avLst/>
          </a:prstGeom>
          <a:noFill/>
        </p:spPr>
        <p:txBody>
          <a:bodyPr wrap="square">
            <a:spAutoFit/>
          </a:bodyPr>
          <a:lstStyle/>
          <a:p>
            <a:pPr marL="285750" indent="-285750">
              <a:buClr>
                <a:schemeClr val="accent1"/>
              </a:buClr>
              <a:buFont typeface="Wingdings" pitchFamily="2" charset="2"/>
              <a:buChar char="Ø"/>
            </a:pPr>
            <a:r>
              <a:rPr lang="ja-JP" altLang="en-US" sz="2400" dirty="0">
                <a:latin typeface="Hiragino Maru Gothic Pro W4" panose="020F0400000000000000" pitchFamily="34" charset="-128"/>
                <a:ea typeface="Hiragino Maru Gothic Pro W4" panose="020F0400000000000000" pitchFamily="34" charset="-128"/>
              </a:rPr>
              <a:t>更新を意識していないページデザイン</a:t>
            </a:r>
            <a:endParaRPr lang="en-US" altLang="ja-JP" sz="24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44181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7966-CC86-2403-D33E-F3D169376C7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16670671-8442-0ED9-0D90-C7295366836F}"/>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bg1"/>
                </a:solidFill>
                <a:latin typeface="Hiragino Maru Gothic Pro W4" panose="020F0400000000000000" pitchFamily="34" charset="-128"/>
                <a:ea typeface="Hiragino Maru Gothic Pro W4" panose="020F0400000000000000" pitchFamily="34" charset="-128"/>
              </a:rPr>
              <a:t>旧技術部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の問題点④</a:t>
            </a:r>
          </a:p>
        </p:txBody>
      </p:sp>
      <p:sp>
        <p:nvSpPr>
          <p:cNvPr id="4" name="テキスト ボックス 3">
            <a:extLst>
              <a:ext uri="{FF2B5EF4-FFF2-40B4-BE49-F238E27FC236}">
                <a16:creationId xmlns:a16="http://schemas.microsoft.com/office/drawing/2014/main" id="{E15424AF-F52D-AEEA-FA84-BE6F76E10212}"/>
              </a:ext>
            </a:extLst>
          </p:cNvPr>
          <p:cNvSpPr txBox="1"/>
          <p:nvPr/>
        </p:nvSpPr>
        <p:spPr>
          <a:xfrm>
            <a:off x="650253" y="1445948"/>
            <a:ext cx="6622743" cy="461665"/>
          </a:xfrm>
          <a:prstGeom prst="rect">
            <a:avLst/>
          </a:prstGeom>
          <a:noFill/>
        </p:spPr>
        <p:txBody>
          <a:bodyPr wrap="square">
            <a:spAutoFit/>
          </a:bodyPr>
          <a:lstStyle/>
          <a:p>
            <a:pPr marL="285750" indent="-285750">
              <a:buClr>
                <a:schemeClr val="accent1"/>
              </a:buClr>
              <a:buFont typeface="Wingdings" pitchFamily="2" charset="2"/>
              <a:buChar char="Ø"/>
            </a:pPr>
            <a:r>
              <a:rPr lang="en-US" altLang="ja-JP" sz="2400" dirty="0">
                <a:latin typeface="Hiragino Maru Gothic Pro W4" panose="020F0400000000000000" pitchFamily="34" charset="-128"/>
                <a:ea typeface="Hiragino Maru Gothic Pro W4" panose="020F0400000000000000" pitchFamily="34" charset="-128"/>
              </a:rPr>
              <a:t>HP</a:t>
            </a:r>
            <a:r>
              <a:rPr lang="ja-JP" altLang="en-US" sz="2400" dirty="0">
                <a:latin typeface="Hiragino Maru Gothic Pro W4" panose="020F0400000000000000" pitchFamily="34" charset="-128"/>
                <a:ea typeface="Hiragino Maru Gothic Pro W4" panose="020F0400000000000000" pitchFamily="34" charset="-128"/>
              </a:rPr>
              <a:t>更新に関する問題</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5" name="テキスト ボックス 4">
            <a:extLst>
              <a:ext uri="{FF2B5EF4-FFF2-40B4-BE49-F238E27FC236}">
                <a16:creationId xmlns:a16="http://schemas.microsoft.com/office/drawing/2014/main" id="{D2BC4D0A-686C-82FC-36AB-723D4F2DC8AC}"/>
              </a:ext>
            </a:extLst>
          </p:cNvPr>
          <p:cNvSpPr txBox="1"/>
          <p:nvPr/>
        </p:nvSpPr>
        <p:spPr>
          <a:xfrm>
            <a:off x="1745189" y="3013501"/>
            <a:ext cx="6622743" cy="1938992"/>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en-US" altLang="ja-JP" sz="2400" dirty="0">
                <a:latin typeface="Hiragino Maru Gothic Pro W4" panose="020F0400000000000000" pitchFamily="34" charset="-128"/>
                <a:ea typeface="Hiragino Maru Gothic Pro W4" panose="020F0400000000000000" pitchFamily="34" charset="-128"/>
              </a:rPr>
              <a:t>FTP</a:t>
            </a:r>
            <a:r>
              <a:rPr lang="ja-JP" altLang="en-US" sz="2400">
                <a:latin typeface="Hiragino Maru Gothic Pro W4" panose="020F0400000000000000" pitchFamily="34" charset="-128"/>
                <a:ea typeface="Hiragino Maru Gothic Pro W4" panose="020F0400000000000000" pitchFamily="34" charset="-128"/>
              </a:rPr>
              <a:t>を使用して更新する際のファイルアップロード</a:t>
            </a:r>
            <a:r>
              <a:rPr lang="ja-JP" altLang="en-US" sz="2400" dirty="0">
                <a:latin typeface="Hiragino Maru Gothic Pro W4" panose="020F0400000000000000" pitchFamily="34" charset="-128"/>
                <a:ea typeface="Hiragino Maru Gothic Pro W4" panose="020F0400000000000000" pitchFamily="34" charset="-128"/>
              </a:rPr>
              <a:t>の煩雑性</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Clr>
                <a:schemeClr val="accent1"/>
              </a:buClr>
              <a:buFont typeface="Wingdings" panose="05000000000000000000" pitchFamily="2" charset="2"/>
              <a:buChar char="ü"/>
            </a:pPr>
            <a:r>
              <a:rPr lang="ja-JP" altLang="en-US" sz="2400">
                <a:latin typeface="Hiragino Maru Gothic Pro W4" panose="020F0400000000000000" pitchFamily="34" charset="-128"/>
                <a:ea typeface="Hiragino Maru Gothic Pro W4" panose="020F0400000000000000" pitchFamily="34" charset="-128"/>
              </a:rPr>
              <a:t>アップロード</a:t>
            </a:r>
            <a:r>
              <a:rPr lang="ja-JP" altLang="en-US" sz="2400" dirty="0">
                <a:latin typeface="Hiragino Maru Gothic Pro W4" panose="020F0400000000000000" pitchFamily="34" charset="-128"/>
                <a:ea typeface="Hiragino Maru Gothic Pro W4" panose="020F0400000000000000" pitchFamily="34" charset="-128"/>
              </a:rPr>
              <a:t>のバージョン管理</a:t>
            </a:r>
            <a:r>
              <a:rPr lang="ja-JP" altLang="en-US" sz="2400">
                <a:latin typeface="Hiragino Maru Gothic Pro W4" panose="020F0400000000000000" pitchFamily="34" charset="-128"/>
                <a:ea typeface="Hiragino Maru Gothic Pro W4" panose="020F0400000000000000" pitchFamily="34" charset="-128"/>
              </a:rPr>
              <a:t>が出来ない</a:t>
            </a:r>
            <a:endParaRPr lang="en-US" altLang="ja-JP" sz="2400" dirty="0">
              <a:latin typeface="Hiragino Maru Gothic Pro W4" panose="020F0400000000000000" pitchFamily="34" charset="-128"/>
              <a:ea typeface="Hiragino Maru Gothic Pro W4" panose="020F0400000000000000" pitchFamily="34" charset="-128"/>
            </a:endParaRPr>
          </a:p>
          <a:p>
            <a:pPr>
              <a:buClr>
                <a:schemeClr val="accent1"/>
              </a:buClr>
            </a:pPr>
            <a:r>
              <a:rPr lang="ja-JP" altLang="en-US" sz="2400">
                <a:latin typeface="Hiragino Maru Gothic Pro W4" panose="020F0400000000000000" pitchFamily="34" charset="-128"/>
                <a:ea typeface="Hiragino Maru Gothic Pro W4" panose="020F0400000000000000" pitchFamily="34" charset="-128"/>
              </a:rPr>
              <a:t>　→上書きの心配がある</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052C3118-A4B5-DC4A-F00B-C9D75EB6BA0E}"/>
              </a:ext>
            </a:extLst>
          </p:cNvPr>
          <p:cNvSpPr txBox="1"/>
          <p:nvPr/>
        </p:nvSpPr>
        <p:spPr>
          <a:xfrm>
            <a:off x="992754" y="2327816"/>
            <a:ext cx="6768058" cy="400110"/>
          </a:xfrm>
          <a:prstGeom prst="rect">
            <a:avLst/>
          </a:prstGeom>
          <a:noFill/>
        </p:spPr>
        <p:txBody>
          <a:bodyPr wrap="square">
            <a:spAutoFit/>
          </a:bodyPr>
          <a:lstStyle/>
          <a:p>
            <a:r>
              <a:rPr lang="ja-JP" altLang="en-US" sz="2000" b="1" dirty="0">
                <a:solidFill>
                  <a:schemeClr val="accent1"/>
                </a:solidFill>
                <a:latin typeface="Hiragino Maru Gothic Pro W4" panose="020F0400000000000000" pitchFamily="34" charset="-128"/>
                <a:ea typeface="Hiragino Maru Gothic Pro W4" panose="020F0400000000000000" pitchFamily="34" charset="-128"/>
              </a:rPr>
              <a:t>例えば・・・</a:t>
            </a:r>
            <a:endParaRPr lang="en-US" altLang="ja-JP" sz="2000" b="1" dirty="0">
              <a:solidFill>
                <a:schemeClr val="accent1"/>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73559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EF16A13-D0C5-CD8D-44E9-963C21CA3E5B}"/>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ja-JP" sz="3600"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技術部</a:t>
            </a:r>
            <a:r>
              <a:rPr lang="en-US" altLang="ja-JP" sz="3600"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HP</a:t>
            </a:r>
            <a:r>
              <a:rPr lang="ja-JP" altLang="ja-JP" sz="3600"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のリニューアル</a:t>
            </a:r>
            <a:r>
              <a:rPr lang="ja-JP" altLang="en-US" sz="3600"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の狙い</a:t>
            </a:r>
            <a:endParaRPr kumimoji="1" lang="ja-JP" altLang="en-US" sz="3600" dirty="0">
              <a:solidFill>
                <a:schemeClr val="bg1"/>
              </a:solidFill>
            </a:endParaRPr>
          </a:p>
        </p:txBody>
      </p:sp>
      <p:sp>
        <p:nvSpPr>
          <p:cNvPr id="12" name="テキスト ボックス 11">
            <a:extLst>
              <a:ext uri="{FF2B5EF4-FFF2-40B4-BE49-F238E27FC236}">
                <a16:creationId xmlns:a16="http://schemas.microsoft.com/office/drawing/2014/main" id="{1A28ADC7-6E5C-7A86-CF0A-DFD9DD877DCE}"/>
              </a:ext>
            </a:extLst>
          </p:cNvPr>
          <p:cNvSpPr txBox="1"/>
          <p:nvPr/>
        </p:nvSpPr>
        <p:spPr>
          <a:xfrm>
            <a:off x="415978" y="929659"/>
            <a:ext cx="6768058" cy="400110"/>
          </a:xfrm>
          <a:prstGeom prst="rect">
            <a:avLst/>
          </a:prstGeom>
          <a:noFill/>
        </p:spPr>
        <p:txBody>
          <a:bodyPr wrap="square">
            <a:spAutoFit/>
          </a:bodyPr>
          <a:lstStyle/>
          <a:p>
            <a:r>
              <a:rPr lang="ja-JP" altLang="en-US" sz="2000" b="1" dirty="0">
                <a:solidFill>
                  <a:schemeClr val="accent1"/>
                </a:solidFill>
                <a:latin typeface="Hiragino Maru Gothic Pro W4" panose="020F0400000000000000" pitchFamily="34" charset="-128"/>
                <a:ea typeface="Hiragino Maru Gothic Pro W4" panose="020F0400000000000000" pitchFamily="34" charset="-128"/>
              </a:rPr>
              <a:t>旧工学系技術部HPの問題点は・・・</a:t>
            </a:r>
            <a:endParaRPr lang="en-US" altLang="ja-JP" sz="2000" b="1" dirty="0">
              <a:solidFill>
                <a:schemeClr val="accent1"/>
              </a:solidFill>
              <a:latin typeface="Hiragino Maru Gothic Pro W4" panose="020F0400000000000000" pitchFamily="34" charset="-128"/>
              <a:ea typeface="Hiragino Maru Gothic Pro W4" panose="020F0400000000000000" pitchFamily="34" charset="-128"/>
            </a:endParaRPr>
          </a:p>
        </p:txBody>
      </p:sp>
      <p:grpSp>
        <p:nvGrpSpPr>
          <p:cNvPr id="2" name="グループ化 1">
            <a:extLst>
              <a:ext uri="{FF2B5EF4-FFF2-40B4-BE49-F238E27FC236}">
                <a16:creationId xmlns:a16="http://schemas.microsoft.com/office/drawing/2014/main" id="{C4384E37-829F-9E2A-3B7B-239D9B9EF89C}"/>
              </a:ext>
            </a:extLst>
          </p:cNvPr>
          <p:cNvGrpSpPr/>
          <p:nvPr/>
        </p:nvGrpSpPr>
        <p:grpSpPr>
          <a:xfrm>
            <a:off x="2135064" y="1430831"/>
            <a:ext cx="5680940" cy="649540"/>
            <a:chOff x="2233534" y="2388831"/>
            <a:chExt cx="6265889" cy="794123"/>
          </a:xfrm>
        </p:grpSpPr>
        <p:sp>
          <p:nvSpPr>
            <p:cNvPr id="14" name="角丸四角形吹き出し 13">
              <a:extLst>
                <a:ext uri="{FF2B5EF4-FFF2-40B4-BE49-F238E27FC236}">
                  <a16:creationId xmlns:a16="http://schemas.microsoft.com/office/drawing/2014/main" id="{55E3B588-E91D-D3CB-51B8-B1677187EC38}"/>
                </a:ext>
              </a:extLst>
            </p:cNvPr>
            <p:cNvSpPr/>
            <p:nvPr/>
          </p:nvSpPr>
          <p:spPr>
            <a:xfrm>
              <a:off x="2233534" y="2388831"/>
              <a:ext cx="6265889" cy="794123"/>
            </a:xfrm>
            <a:prstGeom prst="wedgeRoundRectCallout">
              <a:avLst>
                <a:gd name="adj1" fmla="val -53608"/>
                <a:gd name="adj2" fmla="val -13006"/>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9DC15B1-722E-5D6C-3B5E-74A6D6EBAD6B}"/>
                </a:ext>
              </a:extLst>
            </p:cNvPr>
            <p:cNvSpPr txBox="1"/>
            <p:nvPr/>
          </p:nvSpPr>
          <p:spPr>
            <a:xfrm>
              <a:off x="2572165" y="2601225"/>
              <a:ext cx="5588626"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情報量が多い（欲しい情報にたどりつかない）</a:t>
              </a:r>
            </a:p>
          </p:txBody>
        </p:sp>
      </p:grpSp>
      <p:sp>
        <p:nvSpPr>
          <p:cNvPr id="21" name="テキスト ボックス 20">
            <a:extLst>
              <a:ext uri="{FF2B5EF4-FFF2-40B4-BE49-F238E27FC236}">
                <a16:creationId xmlns:a16="http://schemas.microsoft.com/office/drawing/2014/main" id="{0A63C258-9ECE-469E-80DD-A75DCBCDEC56}"/>
              </a:ext>
            </a:extLst>
          </p:cNvPr>
          <p:cNvSpPr txBox="1"/>
          <p:nvPr/>
        </p:nvSpPr>
        <p:spPr>
          <a:xfrm>
            <a:off x="1684689" y="4730195"/>
            <a:ext cx="7749389" cy="1077218"/>
          </a:xfrm>
          <a:prstGeom prst="rect">
            <a:avLst/>
          </a:prstGeom>
          <a:noFill/>
        </p:spPr>
        <p:txBody>
          <a:bodyPr wrap="square">
            <a:spAutoFit/>
          </a:bodyPr>
          <a:lstStyle/>
          <a:p>
            <a:pPr marL="285750" indent="-285750">
              <a:buClr>
                <a:schemeClr val="accent1"/>
              </a:buClr>
              <a:buFont typeface="Wingdings" pitchFamily="2" charset="2"/>
              <a:buChar char="Ø"/>
            </a:pPr>
            <a:r>
              <a:rPr lang="ja-JP" altLang="en-US" sz="3200" b="1">
                <a:latin typeface="Hiragino Maru Gothic Pro W4" panose="020F0400000000000000" pitchFamily="34" charset="-128"/>
                <a:ea typeface="Hiragino Maru Gothic Pro W4" panose="020F0400000000000000" pitchFamily="34" charset="-128"/>
              </a:rPr>
              <a:t>分かりやすいデザイン</a:t>
            </a:r>
            <a:endParaRPr lang="en-US" altLang="ja-JP" sz="3200" b="1" dirty="0">
              <a:latin typeface="Hiragino Maru Gothic Pro W4" panose="020F0400000000000000" pitchFamily="34" charset="-128"/>
              <a:ea typeface="Hiragino Maru Gothic Pro W4" panose="020F0400000000000000" pitchFamily="34" charset="-128"/>
            </a:endParaRPr>
          </a:p>
          <a:p>
            <a:pPr marL="285750" indent="-285750">
              <a:buClr>
                <a:schemeClr val="accent1"/>
              </a:buClr>
              <a:buFont typeface="Wingdings" pitchFamily="2" charset="2"/>
              <a:buChar char="Ø"/>
            </a:pPr>
            <a:r>
              <a:rPr lang="ja-JP" altLang="en-US" sz="3200" b="1">
                <a:latin typeface="Hiragino Maru Gothic Pro W4" panose="020F0400000000000000" pitchFamily="34" charset="-128"/>
                <a:ea typeface="Hiragino Maru Gothic Pro W4" panose="020F0400000000000000" pitchFamily="34" charset="-128"/>
              </a:rPr>
              <a:t>管理運用の効率的</a:t>
            </a:r>
            <a:endParaRPr lang="en-US" altLang="ja-JP" sz="3200" b="1" dirty="0">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32CA3D76-C91F-FFDC-CB99-C8F23F77D767}"/>
              </a:ext>
            </a:extLst>
          </p:cNvPr>
          <p:cNvSpPr txBox="1"/>
          <p:nvPr/>
        </p:nvSpPr>
        <p:spPr>
          <a:xfrm>
            <a:off x="415978" y="3826087"/>
            <a:ext cx="6768058" cy="400110"/>
          </a:xfrm>
          <a:prstGeom prst="rect">
            <a:avLst/>
          </a:prstGeom>
          <a:noFill/>
        </p:spPr>
        <p:txBody>
          <a:bodyPr wrap="square">
            <a:spAutoFit/>
          </a:bodyPr>
          <a:lstStyle/>
          <a:p>
            <a:r>
              <a:rPr lang="ja-JP" altLang="en-US" sz="2000" b="1">
                <a:solidFill>
                  <a:schemeClr val="accent1"/>
                </a:solidFill>
                <a:latin typeface="Hiragino Maru Gothic Pro W4" panose="020F0400000000000000" pitchFamily="34" charset="-128"/>
                <a:ea typeface="Hiragino Maru Gothic Pro W4" panose="020F0400000000000000" pitchFamily="34" charset="-128"/>
              </a:rPr>
              <a:t>リニューアル後の工学系技術部HPは・・・</a:t>
            </a:r>
            <a:endParaRPr lang="en-US" altLang="ja-JP" sz="2000" b="1" dirty="0">
              <a:solidFill>
                <a:schemeClr val="accent1"/>
              </a:solidFill>
              <a:latin typeface="Hiragino Maru Gothic Pro W4" panose="020F0400000000000000" pitchFamily="34" charset="-128"/>
              <a:ea typeface="Hiragino Maru Gothic Pro W4" panose="020F0400000000000000" pitchFamily="34" charset="-128"/>
            </a:endParaRPr>
          </a:p>
        </p:txBody>
      </p:sp>
      <p:grpSp>
        <p:nvGrpSpPr>
          <p:cNvPr id="3" name="グループ化 2">
            <a:extLst>
              <a:ext uri="{FF2B5EF4-FFF2-40B4-BE49-F238E27FC236}">
                <a16:creationId xmlns:a16="http://schemas.microsoft.com/office/drawing/2014/main" id="{21B8801A-2396-1FF0-4C22-AB16D33A1A51}"/>
              </a:ext>
            </a:extLst>
          </p:cNvPr>
          <p:cNvGrpSpPr/>
          <p:nvPr/>
        </p:nvGrpSpPr>
        <p:grpSpPr>
          <a:xfrm>
            <a:off x="4572000" y="2371501"/>
            <a:ext cx="3990642" cy="574687"/>
            <a:chOff x="3632203" y="2161522"/>
            <a:chExt cx="6265889" cy="794123"/>
          </a:xfrm>
        </p:grpSpPr>
        <p:sp>
          <p:nvSpPr>
            <p:cNvPr id="4" name="角丸四角形吹き出し 13">
              <a:extLst>
                <a:ext uri="{FF2B5EF4-FFF2-40B4-BE49-F238E27FC236}">
                  <a16:creationId xmlns:a16="http://schemas.microsoft.com/office/drawing/2014/main" id="{1C72787B-58F7-8732-8EF5-37561C2DDE44}"/>
                </a:ext>
              </a:extLst>
            </p:cNvPr>
            <p:cNvSpPr/>
            <p:nvPr/>
          </p:nvSpPr>
          <p:spPr>
            <a:xfrm>
              <a:off x="3632203" y="2161522"/>
              <a:ext cx="6265889" cy="794123"/>
            </a:xfrm>
            <a:prstGeom prst="wedgeRoundRectCallout">
              <a:avLst>
                <a:gd name="adj1" fmla="val -56971"/>
                <a:gd name="adj2" fmla="val -97490"/>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A58AF53-E1B2-64B7-34CC-C842D205F88B}"/>
                </a:ext>
              </a:extLst>
            </p:cNvPr>
            <p:cNvSpPr txBox="1"/>
            <p:nvPr/>
          </p:nvSpPr>
          <p:spPr>
            <a:xfrm>
              <a:off x="3970835" y="2334985"/>
              <a:ext cx="5588626"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レスポンシブデザインへの対応</a:t>
              </a:r>
            </a:p>
          </p:txBody>
        </p:sp>
      </p:grpSp>
      <p:grpSp>
        <p:nvGrpSpPr>
          <p:cNvPr id="7" name="グループ化 6">
            <a:extLst>
              <a:ext uri="{FF2B5EF4-FFF2-40B4-BE49-F238E27FC236}">
                <a16:creationId xmlns:a16="http://schemas.microsoft.com/office/drawing/2014/main" id="{C5170EAB-8484-2697-FA00-B1E484688422}"/>
              </a:ext>
            </a:extLst>
          </p:cNvPr>
          <p:cNvGrpSpPr/>
          <p:nvPr/>
        </p:nvGrpSpPr>
        <p:grpSpPr>
          <a:xfrm>
            <a:off x="65798" y="2192635"/>
            <a:ext cx="4506202" cy="574687"/>
            <a:chOff x="3632203" y="2161522"/>
            <a:chExt cx="6475564" cy="794123"/>
          </a:xfrm>
        </p:grpSpPr>
        <p:sp>
          <p:nvSpPr>
            <p:cNvPr id="8" name="角丸四角形吹き出し 13">
              <a:extLst>
                <a:ext uri="{FF2B5EF4-FFF2-40B4-BE49-F238E27FC236}">
                  <a16:creationId xmlns:a16="http://schemas.microsoft.com/office/drawing/2014/main" id="{07A0C57E-374A-65DE-1217-A775BACB3401}"/>
                </a:ext>
              </a:extLst>
            </p:cNvPr>
            <p:cNvSpPr/>
            <p:nvPr/>
          </p:nvSpPr>
          <p:spPr>
            <a:xfrm>
              <a:off x="3632203" y="2161522"/>
              <a:ext cx="6265889" cy="794123"/>
            </a:xfrm>
            <a:prstGeom prst="wedgeRoundRectCallout">
              <a:avLst>
                <a:gd name="adj1" fmla="val -36227"/>
                <a:gd name="adj2" fmla="val -99938"/>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35D8F9C-CE7A-682E-2679-BB8F03899C0F}"/>
                </a:ext>
              </a:extLst>
            </p:cNvPr>
            <p:cNvSpPr txBox="1"/>
            <p:nvPr/>
          </p:nvSpPr>
          <p:spPr>
            <a:xfrm>
              <a:off x="4519142" y="2320821"/>
              <a:ext cx="5588625" cy="510356"/>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更新しづらいページデザイン</a:t>
              </a:r>
            </a:p>
          </p:txBody>
        </p:sp>
      </p:grpSp>
      <p:grpSp>
        <p:nvGrpSpPr>
          <p:cNvPr id="15" name="グループ化 14">
            <a:extLst>
              <a:ext uri="{FF2B5EF4-FFF2-40B4-BE49-F238E27FC236}">
                <a16:creationId xmlns:a16="http://schemas.microsoft.com/office/drawing/2014/main" id="{264A54EE-EB24-C504-5FEC-60FCA8EFE7E6}"/>
              </a:ext>
            </a:extLst>
          </p:cNvPr>
          <p:cNvGrpSpPr/>
          <p:nvPr/>
        </p:nvGrpSpPr>
        <p:grpSpPr>
          <a:xfrm>
            <a:off x="2237197" y="3071962"/>
            <a:ext cx="2188895" cy="649540"/>
            <a:chOff x="2233534" y="2388831"/>
            <a:chExt cx="6265889" cy="794123"/>
          </a:xfrm>
        </p:grpSpPr>
        <p:sp>
          <p:nvSpPr>
            <p:cNvPr id="19" name="角丸四角形吹き出し 13">
              <a:extLst>
                <a:ext uri="{FF2B5EF4-FFF2-40B4-BE49-F238E27FC236}">
                  <a16:creationId xmlns:a16="http://schemas.microsoft.com/office/drawing/2014/main" id="{3B9AEAF1-A115-0469-7B7F-6C5710F675C4}"/>
                </a:ext>
              </a:extLst>
            </p:cNvPr>
            <p:cNvSpPr/>
            <p:nvPr/>
          </p:nvSpPr>
          <p:spPr>
            <a:xfrm>
              <a:off x="2233534" y="2388831"/>
              <a:ext cx="6265889" cy="794123"/>
            </a:xfrm>
            <a:prstGeom prst="wedgeRoundRectCallout">
              <a:avLst>
                <a:gd name="adj1" fmla="val -51875"/>
                <a:gd name="adj2" fmla="val -97472"/>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2245F72-B7A5-3407-DA70-D3C230C3AB5D}"/>
                </a:ext>
              </a:extLst>
            </p:cNvPr>
            <p:cNvSpPr txBox="1"/>
            <p:nvPr/>
          </p:nvSpPr>
          <p:spPr>
            <a:xfrm>
              <a:off x="2572165" y="2601225"/>
              <a:ext cx="5588626" cy="451543"/>
            </a:xfrm>
            <a:prstGeom prst="rect">
              <a:avLst/>
            </a:prstGeom>
            <a:noFill/>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HP</a:t>
              </a:r>
              <a:r>
                <a:rPr lang="ja-JP" altLang="en-US" dirty="0">
                  <a:latin typeface="Hiragino Maru Gothic Pro W4" panose="020F0400000000000000" pitchFamily="34" charset="-128"/>
                  <a:ea typeface="Hiragino Maru Gothic Pro W4" panose="020F0400000000000000" pitchFamily="34" charset="-128"/>
                </a:rPr>
                <a:t>更新が煩雑</a:t>
              </a:r>
            </a:p>
          </p:txBody>
        </p:sp>
      </p:grpSp>
    </p:spTree>
    <p:extLst>
      <p:ext uri="{BB962C8B-B14F-4D97-AF65-F5344CB8AC3E}">
        <p14:creationId xmlns:p14="http://schemas.microsoft.com/office/powerpoint/2010/main" val="3242928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hlinkClick r:id="rId2"/>
            <a:extLst>
              <a:ext uri="{FF2B5EF4-FFF2-40B4-BE49-F238E27FC236}">
                <a16:creationId xmlns:a16="http://schemas.microsoft.com/office/drawing/2014/main" id="{1EC675E5-47D2-EC27-B5F2-D03447C58EDB}"/>
              </a:ext>
            </a:extLst>
          </p:cNvPr>
          <p:cNvSpPr txBox="1"/>
          <p:nvPr/>
        </p:nvSpPr>
        <p:spPr>
          <a:xfrm>
            <a:off x="4572000" y="6488668"/>
            <a:ext cx="4572000" cy="369332"/>
          </a:xfrm>
          <a:prstGeom prst="rect">
            <a:avLst/>
          </a:prstGeom>
          <a:noFill/>
        </p:spPr>
        <p:txBody>
          <a:bodyPr wrap="square">
            <a:spAutoFit/>
          </a:bodyPr>
          <a:lstStyle/>
          <a:p>
            <a:r>
              <a:rPr lang="ja-JP" altLang="en-US" dirty="0"/>
              <a:t>https://www.ttc.t.u-tokyo.ac.jp/ttc/public/</a:t>
            </a:r>
          </a:p>
        </p:txBody>
      </p:sp>
      <p:pic>
        <p:nvPicPr>
          <p:cNvPr id="10" name="図 9" descr="グラフィカル ユーザー インターフェイス, Web サイト&#10;&#10;AI によって生成されたコンテンツは間違っている可能性があります。">
            <a:extLst>
              <a:ext uri="{FF2B5EF4-FFF2-40B4-BE49-F238E27FC236}">
                <a16:creationId xmlns:a16="http://schemas.microsoft.com/office/drawing/2014/main" id="{3CD33B41-73E3-290E-655E-9EC06CE9C652}"/>
              </a:ext>
            </a:extLst>
          </p:cNvPr>
          <p:cNvPicPr>
            <a:picLocks noChangeAspect="1"/>
          </p:cNvPicPr>
          <p:nvPr/>
        </p:nvPicPr>
        <p:blipFill>
          <a:blip r:embed="rId3"/>
          <a:stretch>
            <a:fillRect/>
          </a:stretch>
        </p:blipFill>
        <p:spPr>
          <a:xfrm>
            <a:off x="144994" y="662121"/>
            <a:ext cx="8854011" cy="5533757"/>
          </a:xfrm>
          <a:prstGeom prst="rect">
            <a:avLst/>
          </a:prstGeom>
        </p:spPr>
      </p:pic>
      <p:sp>
        <p:nvSpPr>
          <p:cNvPr id="11" name="正方形/長方形 10">
            <a:extLst>
              <a:ext uri="{FF2B5EF4-FFF2-40B4-BE49-F238E27FC236}">
                <a16:creationId xmlns:a16="http://schemas.microsoft.com/office/drawing/2014/main" id="{03CA42D1-CF89-5C4A-42E8-A219A5DCEF0E}"/>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新</a:t>
            </a:r>
            <a:r>
              <a:rPr lang="ja-JP" altLang="ja-JP" sz="3600" kern="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技術部</a:t>
            </a:r>
            <a:r>
              <a:rPr lang="en-US" altLang="ja-JP" sz="3600" kern="0" dirty="0">
                <a:solidFill>
                  <a:schemeClr val="bg1"/>
                </a:solidFill>
                <a:latin typeface="Hiragino Maru Gothic Pro W4" panose="020F0400000000000000" pitchFamily="34" charset="-128"/>
                <a:ea typeface="Hiragino Maru Gothic Pro W4" panose="020F0400000000000000" pitchFamily="34" charset="-128"/>
                <a:cs typeface="Times New Roman" panose="02020603050405020304" pitchFamily="18" charset="0"/>
              </a:rPr>
              <a:t>HP</a:t>
            </a:r>
            <a:endParaRPr kumimoji="1" lang="ja-JP" altLang="en-US" sz="3600" dirty="0">
              <a:solidFill>
                <a:schemeClr val="bg1"/>
              </a:solidFill>
            </a:endParaRPr>
          </a:p>
        </p:txBody>
      </p:sp>
    </p:spTree>
    <p:extLst>
      <p:ext uri="{BB962C8B-B14F-4D97-AF65-F5344CB8AC3E}">
        <p14:creationId xmlns:p14="http://schemas.microsoft.com/office/powerpoint/2010/main" val="37440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ED888E7-4F18-C221-33EC-5FE8F064889F}"/>
              </a:ext>
            </a:extLst>
          </p:cNvPr>
          <p:cNvGrpSpPr/>
          <p:nvPr/>
        </p:nvGrpSpPr>
        <p:grpSpPr>
          <a:xfrm>
            <a:off x="319414" y="2015980"/>
            <a:ext cx="5476833" cy="4634243"/>
            <a:chOff x="206873" y="1320044"/>
            <a:chExt cx="5476833" cy="4634243"/>
          </a:xfrm>
        </p:grpSpPr>
        <p:pic>
          <p:nvPicPr>
            <p:cNvPr id="6" name="Picture 6" descr="デスクトップPC・ノートパソコン・タブレット端末・スマホ（スマートフォン）のフレームイラスト | 無料フリーイラスト素材集【Frame illust】">
              <a:extLst>
                <a:ext uri="{FF2B5EF4-FFF2-40B4-BE49-F238E27FC236}">
                  <a16:creationId xmlns:a16="http://schemas.microsoft.com/office/drawing/2014/main" id="{ABFB70C6-979D-E627-8C66-E2C8D38A7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73" y="1320044"/>
              <a:ext cx="5476833" cy="463424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410AF388-1941-F18C-0488-B5D63EFB14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433" b="30781"/>
            <a:stretch/>
          </p:blipFill>
          <p:spPr bwMode="auto">
            <a:xfrm>
              <a:off x="493053" y="1648107"/>
              <a:ext cx="4896579" cy="2761661"/>
            </a:xfrm>
            <a:prstGeom prst="rect">
              <a:avLst/>
            </a:prstGeom>
            <a:ln w="9525" cap="flat" cmpd="sng" algn="ctr">
              <a:solidFill>
                <a:srgbClr val="4F81BD"/>
              </a:solidFill>
              <a:prstDash val="solid"/>
              <a:round/>
              <a:headEnd type="none" w="med" len="med"/>
              <a:tailEnd type="none" w="med" len="med"/>
            </a:ln>
            <a:extLst>
              <a:ext uri="{53640926-AAD7-44D8-BBD7-CCE9431645EC}">
                <a14:shadowObscured xmlns:a14="http://schemas.microsoft.com/office/drawing/2010/main"/>
              </a:ext>
            </a:extLst>
          </p:spPr>
        </p:pic>
      </p:grpSp>
      <p:sp>
        <p:nvSpPr>
          <p:cNvPr id="9" name="四角形吹き出し 8">
            <a:extLst>
              <a:ext uri="{FF2B5EF4-FFF2-40B4-BE49-F238E27FC236}">
                <a16:creationId xmlns:a16="http://schemas.microsoft.com/office/drawing/2014/main" id="{490534EA-D4F9-282B-5D3C-6AE784659032}"/>
              </a:ext>
            </a:extLst>
          </p:cNvPr>
          <p:cNvSpPr/>
          <p:nvPr/>
        </p:nvSpPr>
        <p:spPr>
          <a:xfrm>
            <a:off x="4059652" y="5394138"/>
            <a:ext cx="1610494" cy="959812"/>
          </a:xfrm>
          <a:prstGeom prst="wedgeRectCallout">
            <a:avLst>
              <a:gd name="adj1" fmla="val -24055"/>
              <a:gd name="adj2" fmla="val -330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effectLst/>
                <a:ea typeface="ＭＳ 明朝" panose="02020609040205080304" pitchFamily="49" charset="-128"/>
                <a:cs typeface="Times New Roman" panose="02020603050405020304" pitchFamily="18" charset="0"/>
              </a:rPr>
              <a:t> </a:t>
            </a:r>
            <a:endParaRPr lang="ja-JP" sz="1050" kern="100">
              <a:effectLst/>
              <a:ea typeface="ＭＳ 明朝" panose="02020609040205080304" pitchFamily="49" charset="-128"/>
              <a:cs typeface="Times New Roman" panose="02020603050405020304" pitchFamily="18" charset="0"/>
            </a:endParaRPr>
          </a:p>
        </p:txBody>
      </p:sp>
      <p:pic>
        <p:nvPicPr>
          <p:cNvPr id="10" name="図 9">
            <a:extLst>
              <a:ext uri="{FF2B5EF4-FFF2-40B4-BE49-F238E27FC236}">
                <a16:creationId xmlns:a16="http://schemas.microsoft.com/office/drawing/2014/main" id="{C0A852F6-B45C-E71B-9AB6-43FB8BD3AB3D}"/>
              </a:ext>
            </a:extLst>
          </p:cNvPr>
          <p:cNvPicPr>
            <a:picLocks noChangeAspect="1"/>
          </p:cNvPicPr>
          <p:nvPr/>
        </p:nvPicPr>
        <p:blipFill rotWithShape="1">
          <a:blip r:embed="rId5">
            <a:extLst>
              <a:ext uri="{28A0092B-C50C-407E-A947-70E740481C1C}">
                <a14:useLocalDpi xmlns:a14="http://schemas.microsoft.com/office/drawing/2010/main" val="0"/>
              </a:ext>
            </a:extLst>
          </a:blip>
          <a:srcRect l="73537" t="3990" r="13413" b="86672"/>
          <a:stretch/>
        </p:blipFill>
        <p:spPr bwMode="auto">
          <a:xfrm>
            <a:off x="4079372" y="5422712"/>
            <a:ext cx="1571054" cy="902663"/>
          </a:xfrm>
          <a:prstGeom prst="rect">
            <a:avLst/>
          </a:prstGeom>
          <a:ln w="9525" cap="flat" cmpd="sng" algn="ctr">
            <a:solidFill>
              <a:srgbClr val="4F81BD"/>
            </a:solidFill>
            <a:prstDash val="solid"/>
            <a:round/>
            <a:headEnd type="none" w="med" len="med"/>
            <a:tailEnd type="none" w="med" len="med"/>
          </a:ln>
          <a:extLst>
            <a:ext uri="{53640926-AAD7-44D8-BBD7-CCE9431645EC}">
              <a14:shadowObscured xmlns:a14="http://schemas.microsoft.com/office/drawing/2010/main"/>
            </a:ext>
          </a:extLst>
        </p:spPr>
      </p:pic>
      <p:sp>
        <p:nvSpPr>
          <p:cNvPr id="13" name="テキスト ボックス 12">
            <a:extLst>
              <a:ext uri="{FF2B5EF4-FFF2-40B4-BE49-F238E27FC236}">
                <a16:creationId xmlns:a16="http://schemas.microsoft.com/office/drawing/2014/main" id="{8D32D327-3527-64F7-ACED-807C63A88CF2}"/>
              </a:ext>
            </a:extLst>
          </p:cNvPr>
          <p:cNvSpPr txBox="1"/>
          <p:nvPr/>
        </p:nvSpPr>
        <p:spPr>
          <a:xfrm>
            <a:off x="491841" y="5840590"/>
            <a:ext cx="1641422" cy="369332"/>
          </a:xfrm>
          <a:prstGeom prst="rect">
            <a:avLst/>
          </a:prstGeom>
          <a:noFill/>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学外ページ</a:t>
            </a:r>
          </a:p>
        </p:txBody>
      </p:sp>
      <p:sp>
        <p:nvSpPr>
          <p:cNvPr id="14" name="テキスト ボックス 13">
            <a:extLst>
              <a:ext uri="{FF2B5EF4-FFF2-40B4-BE49-F238E27FC236}">
                <a16:creationId xmlns:a16="http://schemas.microsoft.com/office/drawing/2014/main" id="{1A58C5D7-A2A5-B465-A294-D34873AB137C}"/>
              </a:ext>
            </a:extLst>
          </p:cNvPr>
          <p:cNvSpPr txBox="1"/>
          <p:nvPr/>
        </p:nvSpPr>
        <p:spPr>
          <a:xfrm>
            <a:off x="3690511" y="6465557"/>
            <a:ext cx="5640616" cy="369332"/>
          </a:xfrm>
          <a:prstGeom prst="rect">
            <a:avLst/>
          </a:prstGeom>
          <a:noFill/>
        </p:spPr>
        <p:txBody>
          <a:bodyPr wrap="square">
            <a:spAutoFit/>
          </a:bodyPr>
          <a:lstStyle/>
          <a:p>
            <a:pPr algn="ctr"/>
            <a:r>
              <a:rPr lang="ja-JP" altLang="en-US">
                <a:latin typeface="Hiragino Maru Gothic Pro W4" panose="020F0400000000000000" pitchFamily="34" charset="-128"/>
                <a:ea typeface="Hiragino Maru Gothic Pro W4" panose="020F0400000000000000" pitchFamily="34" charset="-128"/>
              </a:rPr>
              <a:t>外部からアクセスした場合こちらは表示されない</a:t>
            </a:r>
          </a:p>
        </p:txBody>
      </p:sp>
      <p:sp>
        <p:nvSpPr>
          <p:cNvPr id="15" name="正方形/長方形 14">
            <a:extLst>
              <a:ext uri="{FF2B5EF4-FFF2-40B4-BE49-F238E27FC236}">
                <a16:creationId xmlns:a16="http://schemas.microsoft.com/office/drawing/2014/main" id="{008EEE9F-78C8-F15A-16C8-B5E1C9682865}"/>
              </a:ext>
            </a:extLst>
          </p:cNvPr>
          <p:cNvSpPr/>
          <p:nvPr/>
        </p:nvSpPr>
        <p:spPr>
          <a:xfrm>
            <a:off x="0" y="0"/>
            <a:ext cx="9144000" cy="8544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新技術部</a:t>
            </a:r>
            <a:r>
              <a:rPr kumimoji="1" lang="en-US" altLang="ja-JP" sz="3600" dirty="0">
                <a:solidFill>
                  <a:schemeClr val="bg1"/>
                </a:solidFill>
                <a:latin typeface="Hiragino Maru Gothic Pro W4" panose="020F0400000000000000" pitchFamily="34" charset="-128"/>
                <a:ea typeface="Hiragino Maru Gothic Pro W4" panose="020F0400000000000000" pitchFamily="34" charset="-128"/>
              </a:rPr>
              <a:t>HP</a:t>
            </a:r>
            <a:r>
              <a:rPr kumimoji="1" lang="ja-JP" altLang="en-US" sz="3600" dirty="0">
                <a:solidFill>
                  <a:schemeClr val="bg1"/>
                </a:solidFill>
                <a:latin typeface="Hiragino Maru Gothic Pro W4" panose="020F0400000000000000" pitchFamily="34" charset="-128"/>
                <a:ea typeface="Hiragino Maru Gothic Pro W4" panose="020F0400000000000000" pitchFamily="34" charset="-128"/>
              </a:rPr>
              <a:t>の特徴　学外向けページ①</a:t>
            </a:r>
          </a:p>
        </p:txBody>
      </p:sp>
      <p:sp>
        <p:nvSpPr>
          <p:cNvPr id="3" name="テキスト ボックス 2">
            <a:extLst>
              <a:ext uri="{FF2B5EF4-FFF2-40B4-BE49-F238E27FC236}">
                <a16:creationId xmlns:a16="http://schemas.microsoft.com/office/drawing/2014/main" id="{0A3EDE7E-5871-6D09-F7F2-349F1CD1F7AB}"/>
              </a:ext>
            </a:extLst>
          </p:cNvPr>
          <p:cNvSpPr txBox="1"/>
          <p:nvPr/>
        </p:nvSpPr>
        <p:spPr>
          <a:xfrm>
            <a:off x="2472397" y="1182502"/>
            <a:ext cx="4199206" cy="461665"/>
          </a:xfrm>
          <a:prstGeom prst="rect">
            <a:avLst/>
          </a:prstGeom>
          <a:noFill/>
        </p:spPr>
        <p:txBody>
          <a:bodyPr wrap="square">
            <a:spAutoFit/>
          </a:bodyPr>
          <a:lstStyle/>
          <a:p>
            <a:pPr marL="342900" indent="-342900">
              <a:buClr>
                <a:schemeClr val="accent1"/>
              </a:buClr>
              <a:buFont typeface="Wingdings" panose="05000000000000000000" pitchFamily="2" charset="2"/>
              <a:buChar char="ü"/>
            </a:pPr>
            <a:r>
              <a:rPr lang="ja-JP" altLang="en-US" sz="2400" dirty="0">
                <a:latin typeface="Hiragino Maru Gothic Pro W4" panose="020F0400000000000000" pitchFamily="34" charset="-128"/>
                <a:ea typeface="Hiragino Maru Gothic Pro W4" panose="020F0400000000000000" pitchFamily="34" charset="-128"/>
              </a:rPr>
              <a:t>必要な情報を分かりやすく</a:t>
            </a:r>
            <a:endParaRPr lang="en-US" altLang="ja-JP" sz="24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25388897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dirty="0"/>
        </a:defPPr>
      </a:lstStyle>
      <a:style>
        <a:lnRef idx="2">
          <a:schemeClr val="accent6"/>
        </a:lnRef>
        <a:fillRef idx="1">
          <a:schemeClr val="lt1"/>
        </a:fillRef>
        <a:effectRef idx="0">
          <a:schemeClr val="accent6"/>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dirty="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3247</TotalTime>
  <Words>1565</Words>
  <Application>Microsoft Office PowerPoint</Application>
  <PresentationFormat>画面に合わせる (4:3)</PresentationFormat>
  <Paragraphs>178</Paragraphs>
  <Slides>22</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22</vt:i4>
      </vt:variant>
    </vt:vector>
  </HeadingPairs>
  <TitlesOfParts>
    <vt:vector size="32" baseType="lpstr">
      <vt:lpstr>Hiragino Maru Gothic Pro W4</vt:lpstr>
      <vt:lpstr>ＭＳ 明朝</vt:lpstr>
      <vt:lpstr>游ゴシック</vt:lpstr>
      <vt:lpstr>Aptos</vt:lpstr>
      <vt:lpstr>Aptos Display</vt:lpstr>
      <vt:lpstr>Arial</vt:lpstr>
      <vt:lpstr>Century</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中村　有沙</dc:creator>
  <cp:lastModifiedBy>今野　文</cp:lastModifiedBy>
  <cp:revision>23</cp:revision>
  <dcterms:created xsi:type="dcterms:W3CDTF">2025-02-16T20:48:37Z</dcterms:created>
  <dcterms:modified xsi:type="dcterms:W3CDTF">2025-02-28T07:58:59Z</dcterms:modified>
</cp:coreProperties>
</file>